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67" r:id="rId2"/>
    <p:sldId id="269" r:id="rId3"/>
  </p:sldIdLst>
  <p:sldSz cx="6858000" cy="9906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18E"/>
    <a:srgbClr val="FAD9C2"/>
    <a:srgbClr val="D3EEF9"/>
    <a:srgbClr val="C0E7F6"/>
    <a:srgbClr val="FFFF31"/>
    <a:srgbClr val="EEF7E9"/>
    <a:srgbClr val="FDF1E9"/>
    <a:srgbClr val="FBE5D6"/>
    <a:srgbClr val="FEF7F3"/>
    <a:srgbClr val="05B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91" autoAdjust="0"/>
    <p:restoredTop sz="94660"/>
  </p:normalViewPr>
  <p:slideViewPr>
    <p:cSldViewPr snapToGrid="0">
      <p:cViewPr varScale="1">
        <p:scale>
          <a:sx n="67" d="100"/>
          <a:sy n="67" d="100"/>
        </p:scale>
        <p:origin x="10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3076977" cy="513789"/>
          </a:xfrm>
          <a:prstGeom prst="rect">
            <a:avLst/>
          </a:prstGeom>
        </p:spPr>
        <p:txBody>
          <a:bodyPr vert="horz" lIns="95386" tIns="47693" rIns="95386" bIns="47693"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0650" y="0"/>
            <a:ext cx="3076976" cy="513789"/>
          </a:xfrm>
          <a:prstGeom prst="rect">
            <a:avLst/>
          </a:prstGeom>
        </p:spPr>
        <p:txBody>
          <a:bodyPr vert="horz" lIns="95386" tIns="47693" rIns="95386" bIns="47693" rtlCol="0"/>
          <a:lstStyle>
            <a:lvl1pPr algn="r">
              <a:defRPr sz="1300"/>
            </a:lvl1pPr>
          </a:lstStyle>
          <a:p>
            <a:fld id="{747E1766-A96A-4E4A-B5EF-DC39970A0EAB}" type="datetimeFigureOut">
              <a:rPr kumimoji="1" lang="ja-JP" altLang="en-US" smtClean="0"/>
              <a:t>2025/3/3</a:t>
            </a:fld>
            <a:endParaRPr kumimoji="1" lang="ja-JP" altLang="en-US"/>
          </a:p>
        </p:txBody>
      </p:sp>
      <p:sp>
        <p:nvSpPr>
          <p:cNvPr id="4" name="スライド イメージ プレースホルダー 3"/>
          <p:cNvSpPr>
            <a:spLocks noGrp="1" noRot="1" noChangeAspect="1"/>
          </p:cNvSpPr>
          <p:nvPr>
            <p:ph type="sldImg" idx="2"/>
          </p:nvPr>
        </p:nvSpPr>
        <p:spPr>
          <a:xfrm>
            <a:off x="2354263" y="1279525"/>
            <a:ext cx="2390775" cy="3452813"/>
          </a:xfrm>
          <a:prstGeom prst="rect">
            <a:avLst/>
          </a:prstGeom>
          <a:noFill/>
          <a:ln w="12700">
            <a:solidFill>
              <a:prstClr val="black"/>
            </a:solidFill>
          </a:ln>
        </p:spPr>
        <p:txBody>
          <a:bodyPr vert="horz" lIns="95386" tIns="47693" rIns="95386" bIns="47693" rtlCol="0" anchor="ctr"/>
          <a:lstStyle/>
          <a:p>
            <a:endParaRPr lang="ja-JP" altLang="en-US"/>
          </a:p>
        </p:txBody>
      </p:sp>
      <p:sp>
        <p:nvSpPr>
          <p:cNvPr id="5" name="ノート プレースホルダー 4"/>
          <p:cNvSpPr>
            <a:spLocks noGrp="1"/>
          </p:cNvSpPr>
          <p:nvPr>
            <p:ph type="body" sz="quarter" idx="3"/>
          </p:nvPr>
        </p:nvSpPr>
        <p:spPr>
          <a:xfrm>
            <a:off x="709434" y="4925459"/>
            <a:ext cx="5680444" cy="4029621"/>
          </a:xfrm>
          <a:prstGeom prst="rect">
            <a:avLst/>
          </a:prstGeom>
        </p:spPr>
        <p:txBody>
          <a:bodyPr vert="horz" lIns="95386" tIns="47693" rIns="95386" bIns="4769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720825"/>
            <a:ext cx="3076977" cy="513789"/>
          </a:xfrm>
          <a:prstGeom prst="rect">
            <a:avLst/>
          </a:prstGeom>
        </p:spPr>
        <p:txBody>
          <a:bodyPr vert="horz" lIns="95386" tIns="47693" rIns="95386" bIns="4769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0650" y="9720825"/>
            <a:ext cx="3076976" cy="513789"/>
          </a:xfrm>
          <a:prstGeom prst="rect">
            <a:avLst/>
          </a:prstGeom>
        </p:spPr>
        <p:txBody>
          <a:bodyPr vert="horz" lIns="95386" tIns="47693" rIns="95386" bIns="47693" rtlCol="0" anchor="b"/>
          <a:lstStyle>
            <a:lvl1pPr algn="r">
              <a:defRPr sz="1300"/>
            </a:lvl1pPr>
          </a:lstStyle>
          <a:p>
            <a:fld id="{0777E007-3F2D-4ABA-8276-E56675AEDBF9}" type="slidenum">
              <a:rPr kumimoji="1" lang="ja-JP" altLang="en-US" smtClean="0"/>
              <a:t>‹#›</a:t>
            </a:fld>
            <a:endParaRPr kumimoji="1" lang="ja-JP" altLang="en-US"/>
          </a:p>
        </p:txBody>
      </p:sp>
    </p:spTree>
    <p:extLst>
      <p:ext uri="{BB962C8B-B14F-4D97-AF65-F5344CB8AC3E}">
        <p14:creationId xmlns:p14="http://schemas.microsoft.com/office/powerpoint/2010/main" val="36977708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F1A8B1-924E-4592-ACD3-4EF6398E6FA7}"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960506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F1A8B1-924E-4592-ACD3-4EF6398E6FA7}"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29444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F1A8B1-924E-4592-ACD3-4EF6398E6FA7}"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188491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F1A8B1-924E-4592-ACD3-4EF6398E6FA7}"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404869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F1A8B1-924E-4592-ACD3-4EF6398E6FA7}"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271669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5F1A8B1-924E-4592-ACD3-4EF6398E6FA7}"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421839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5F1A8B1-924E-4592-ACD3-4EF6398E6FA7}" type="datetimeFigureOut">
              <a:rPr kumimoji="1" lang="ja-JP" altLang="en-US" smtClean="0"/>
              <a:t>2025/3/3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150481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5F1A8B1-924E-4592-ACD3-4EF6398E6FA7}" type="datetimeFigureOut">
              <a:rPr kumimoji="1" lang="ja-JP" altLang="en-US" smtClean="0"/>
              <a:t>2025/3/3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1454459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1A8B1-924E-4592-ACD3-4EF6398E6FA7}" type="datetimeFigureOut">
              <a:rPr kumimoji="1" lang="ja-JP" altLang="en-US" smtClean="0"/>
              <a:t>2025/3/3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291466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F1A8B1-924E-4592-ACD3-4EF6398E6FA7}"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441724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F1A8B1-924E-4592-ACD3-4EF6398E6FA7}"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1985562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5F1A8B1-924E-4592-ACD3-4EF6398E6FA7}" type="datetimeFigureOut">
              <a:rPr kumimoji="1" lang="ja-JP" altLang="en-US" smtClean="0"/>
              <a:t>2025/3/3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10770874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26D0C-26FD-BC80-6331-D69FD9F1C074}"/>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19BA62DF-0FB8-B883-FBDB-F07E1F3CCAAE}"/>
              </a:ext>
            </a:extLst>
          </p:cNvPr>
          <p:cNvSpPr>
            <a:spLocks/>
          </p:cNvSpPr>
          <p:nvPr/>
        </p:nvSpPr>
        <p:spPr>
          <a:xfrm>
            <a:off x="-1" y="0"/>
            <a:ext cx="6858001" cy="909638"/>
          </a:xfrm>
          <a:prstGeom prst="rect">
            <a:avLst/>
          </a:prstGeom>
          <a:gradFill>
            <a:gsLst>
              <a:gs pos="72000">
                <a:srgbClr val="7CA75F"/>
              </a:gs>
              <a:gs pos="1000">
                <a:schemeClr val="accent6">
                  <a:lumMod val="75000"/>
                </a:schemeClr>
              </a:gs>
              <a:gs pos="8000">
                <a:srgbClr val="649146"/>
              </a:gs>
              <a:gs pos="100000">
                <a:schemeClr val="accent6">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288000" rIns="36000" bIns="144000" rtlCol="0" anchor="ctr" anchorCtr="0"/>
          <a:lstStyle/>
          <a:p>
            <a:pPr indent="-169200">
              <a:lnSpc>
                <a:spcPts val="1700"/>
              </a:lnSpc>
            </a:pPr>
            <a:r>
              <a:rPr kumimoji="1" lang="ja-JP" altLang="en-US" sz="1500" dirty="0">
                <a:solidFill>
                  <a:schemeClr val="bg1"/>
                </a:solidFill>
                <a:latin typeface="UD デジタル 教科書体 NP-B" panose="02020700000000000000" pitchFamily="18" charset="-128"/>
                <a:ea typeface="UD デジタル 教科書体 NP-B" panose="02020700000000000000" pitchFamily="18" charset="-128"/>
              </a:rPr>
              <a:t> 　　                     </a:t>
            </a:r>
            <a:r>
              <a:rPr kumimoji="1" lang="ja-JP" altLang="en-US" sz="1500" spc="600" dirty="0">
                <a:solidFill>
                  <a:schemeClr val="bg1"/>
                </a:solidFill>
                <a:latin typeface="UD デジタル 教科書体 NP-B" panose="02020700000000000000" pitchFamily="18" charset="-128"/>
                <a:ea typeface="UD デジタル 教科書体 NP-B" panose="02020700000000000000" pitchFamily="18" charset="-128"/>
              </a:rPr>
              <a:t>一般廃棄物の許可業者に</a:t>
            </a:r>
            <a:endParaRPr kumimoji="1" lang="en-US" altLang="ja-JP" sz="1500" spc="600" dirty="0">
              <a:solidFill>
                <a:schemeClr val="bg1"/>
              </a:solidFill>
              <a:latin typeface="UD デジタル 教科書体 NP-B" panose="02020700000000000000" pitchFamily="18" charset="-128"/>
              <a:ea typeface="UD デジタル 教科書体 NP-B" panose="02020700000000000000" pitchFamily="18" charset="-128"/>
            </a:endParaRPr>
          </a:p>
          <a:p>
            <a:pPr indent="-169200">
              <a:lnSpc>
                <a:spcPts val="3500"/>
              </a:lnSpc>
            </a:pPr>
            <a:r>
              <a:rPr kumimoji="1" lang="ja-JP" altLang="en-US" sz="1050" spc="600" dirty="0">
                <a:solidFill>
                  <a:schemeClr val="bg1"/>
                </a:solidFill>
                <a:latin typeface="UD デジタル 教科書体 NP-B" panose="02020700000000000000" pitchFamily="18" charset="-128"/>
                <a:ea typeface="UD デジタル 教科書体 NP-B" panose="02020700000000000000" pitchFamily="18" charset="-128"/>
              </a:rPr>
              <a:t>              </a:t>
            </a:r>
            <a:r>
              <a:rPr kumimoji="1" lang="ja-JP" altLang="en-US" sz="2400" spc="600" dirty="0">
                <a:solidFill>
                  <a:schemeClr val="bg1"/>
                </a:solidFill>
                <a:latin typeface="UD デジタル 教科書体 NP-B" panose="02020700000000000000" pitchFamily="18" charset="-128"/>
                <a:ea typeface="UD デジタル 教科書体 NP-B" panose="02020700000000000000" pitchFamily="18" charset="-128"/>
              </a:rPr>
              <a:t>解約通知が届いたら</a:t>
            </a:r>
            <a:endParaRPr kumimoji="1" lang="en-US" altLang="ja-JP" sz="2400" spc="600"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85CA1C08-6959-D24D-7B5C-A178FEFD9715}"/>
              </a:ext>
            </a:extLst>
          </p:cNvPr>
          <p:cNvSpPr txBox="1">
            <a:spLocks/>
          </p:cNvSpPr>
          <p:nvPr/>
        </p:nvSpPr>
        <p:spPr>
          <a:xfrm>
            <a:off x="5884317" y="74377"/>
            <a:ext cx="787834" cy="503432"/>
          </a:xfrm>
          <a:prstGeom prst="rect">
            <a:avLst/>
          </a:prstGeom>
          <a:noFill/>
          <a:ln w="12700">
            <a:noFill/>
            <a:prstDash val="sysDot"/>
          </a:ln>
        </p:spPr>
        <p:txBody>
          <a:bodyPr wrap="square" lIns="0" tIns="0" rIns="0" bIns="0" rtlCol="0" anchor="t" anchorCtr="0">
            <a:noAutofit/>
          </a:bodyPr>
          <a:lstStyle/>
          <a:p>
            <a:pPr algn="r">
              <a:lnSpc>
                <a:spcPts val="1000"/>
              </a:lnSpc>
            </a:pPr>
            <a:r>
              <a:rPr kumimoji="1" lang="en-US" altLang="ja-JP" sz="800" b="1" dirty="0">
                <a:uFill>
                  <a:solidFill>
                    <a:srgbClr val="CB340B"/>
                  </a:solidFill>
                </a:uFill>
                <a:latin typeface="UD デジタル 教科書体 NK-R" panose="02020400000000000000" pitchFamily="18" charset="-128"/>
                <a:ea typeface="UD デジタル 教科書体 NK-R" panose="02020400000000000000" pitchFamily="18" charset="-128"/>
              </a:rPr>
              <a:t>2025.03</a:t>
            </a:r>
          </a:p>
          <a:p>
            <a:pPr algn="r"/>
            <a:r>
              <a:rPr kumimoji="1" lang="en-US" altLang="ja-JP" sz="1600" b="1" dirty="0">
                <a:uFill>
                  <a:solidFill>
                    <a:srgbClr val="CB340B"/>
                  </a:solidFill>
                </a:uFill>
                <a:latin typeface="UD デジタル 教科書体 NK-R" panose="02020400000000000000" pitchFamily="18" charset="-128"/>
                <a:ea typeface="UD デジタル 教科書体 NK-R" panose="02020400000000000000" pitchFamily="18" charset="-128"/>
              </a:rPr>
              <a:t>Vol.</a:t>
            </a:r>
            <a:r>
              <a:rPr kumimoji="1" lang="en-US" altLang="ja-JP" sz="2400" b="1" dirty="0">
                <a:uFill>
                  <a:solidFill>
                    <a:srgbClr val="CB340B"/>
                  </a:solidFill>
                </a:uFill>
                <a:latin typeface="UD デジタル 教科書体 NK-R" panose="02020400000000000000" pitchFamily="18" charset="-128"/>
                <a:ea typeface="UD デジタル 教科書体 NK-R" panose="02020400000000000000" pitchFamily="18" charset="-128"/>
              </a:rPr>
              <a:t>3</a:t>
            </a:r>
            <a:endParaRPr kumimoji="1" lang="en-US" altLang="ja-JP" sz="1600" b="1" dirty="0">
              <a:uFill>
                <a:solidFill>
                  <a:srgbClr val="CB340B"/>
                </a:solidFill>
              </a:uFill>
              <a:latin typeface="UD デジタル 教科書体 NK-R" panose="02020400000000000000" pitchFamily="18" charset="-128"/>
              <a:ea typeface="UD デジタル 教科書体 NK-R" panose="02020400000000000000" pitchFamily="18" charset="-128"/>
            </a:endParaRPr>
          </a:p>
        </p:txBody>
      </p:sp>
      <p:sp>
        <p:nvSpPr>
          <p:cNvPr id="7" name="思考の吹き出し: 雲形 6">
            <a:extLst>
              <a:ext uri="{FF2B5EF4-FFF2-40B4-BE49-F238E27FC236}">
                <a16:creationId xmlns:a16="http://schemas.microsoft.com/office/drawing/2014/main" id="{839B3A50-F1CA-8989-F141-DFF05C7EB3FF}"/>
              </a:ext>
            </a:extLst>
          </p:cNvPr>
          <p:cNvSpPr/>
          <p:nvPr/>
        </p:nvSpPr>
        <p:spPr>
          <a:xfrm rot="21230120">
            <a:off x="279566" y="167294"/>
            <a:ext cx="958547" cy="575048"/>
          </a:xfrm>
          <a:prstGeom prst="cloudCallout">
            <a:avLst>
              <a:gd name="adj1" fmla="val 78970"/>
              <a:gd name="adj2" fmla="val 50130"/>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lnSpc>
                <a:spcPts val="2500"/>
              </a:lnSpc>
            </a:pPr>
            <a:r>
              <a:rPr kumimoji="1" lang="en-US" altLang="ja-JP" sz="2000" dirty="0">
                <a:latin typeface="UD デジタル 教科書体 NP-B" panose="02020700000000000000" pitchFamily="18" charset="-128"/>
                <a:ea typeface="UD デジタル 教科書体 NP-B" panose="02020700000000000000" pitchFamily="18" charset="-128"/>
              </a:rPr>
              <a:t> </a:t>
            </a:r>
            <a:r>
              <a:rPr kumimoji="1" lang="ja-JP" altLang="en-US" sz="2000" dirty="0">
                <a:latin typeface="UD デジタル 教科書体 NP-B" panose="02020700000000000000" pitchFamily="18" charset="-128"/>
                <a:ea typeface="UD デジタル 教科書体 NP-B" panose="02020700000000000000" pitchFamily="18" charset="-128"/>
              </a:rPr>
              <a:t>もし</a:t>
            </a:r>
          </a:p>
        </p:txBody>
      </p:sp>
      <p:pic>
        <p:nvPicPr>
          <p:cNvPr id="11" name="図 10">
            <a:extLst>
              <a:ext uri="{FF2B5EF4-FFF2-40B4-BE49-F238E27FC236}">
                <a16:creationId xmlns:a16="http://schemas.microsoft.com/office/drawing/2014/main" id="{0F4724D3-6667-6B19-6B3F-E4ABFBE331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1149" y="1007566"/>
            <a:ext cx="6235699" cy="8824056"/>
          </a:xfrm>
          <a:prstGeom prst="rect">
            <a:avLst/>
          </a:prstGeom>
        </p:spPr>
      </p:pic>
      <p:pic>
        <p:nvPicPr>
          <p:cNvPr id="13" name="図 12" descr="ロゴ&#10;&#10;AI によって生成されたコンテンツは間違っている可能性があります。">
            <a:extLst>
              <a:ext uri="{FF2B5EF4-FFF2-40B4-BE49-F238E27FC236}">
                <a16:creationId xmlns:a16="http://schemas.microsoft.com/office/drawing/2014/main" id="{512F28C1-A932-F023-5888-00C2200EF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2509" y="286353"/>
            <a:ext cx="741253" cy="623285"/>
          </a:xfrm>
          <a:prstGeom prst="rect">
            <a:avLst/>
          </a:prstGeom>
        </p:spPr>
      </p:pic>
    </p:spTree>
    <p:extLst>
      <p:ext uri="{BB962C8B-B14F-4D97-AF65-F5344CB8AC3E}">
        <p14:creationId xmlns:p14="http://schemas.microsoft.com/office/powerpoint/2010/main" val="2333416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6000">
              <a:schemeClr val="accent6">
                <a:lumMod val="20000"/>
                <a:lumOff val="80000"/>
                <a:alpha val="43000"/>
              </a:schemeClr>
            </a:gs>
            <a:gs pos="0">
              <a:srgbClr val="FEF0E8"/>
            </a:gs>
            <a:gs pos="85000">
              <a:schemeClr val="accent6">
                <a:lumMod val="40000"/>
                <a:lumOff val="60000"/>
              </a:schemeClr>
            </a:gs>
            <a:gs pos="57000">
              <a:schemeClr val="bg1"/>
            </a:gs>
            <a:gs pos="100000">
              <a:schemeClr val="accent6">
                <a:lumMod val="40000"/>
                <a:lumOff val="60000"/>
              </a:schemeClr>
            </a:gs>
          </a:gsLst>
          <a:lin ang="5400000" scaled="1"/>
        </a:gradFill>
        <a:effectLst/>
      </p:bgPr>
    </p:bg>
    <p:spTree>
      <p:nvGrpSpPr>
        <p:cNvPr id="1" name="">
          <a:extLst>
            <a:ext uri="{FF2B5EF4-FFF2-40B4-BE49-F238E27FC236}">
              <a16:creationId xmlns:a16="http://schemas.microsoft.com/office/drawing/2014/main" id="{9700F566-389F-1DE2-C1FC-129B46A5063E}"/>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E1C77809-099D-8A66-E2E3-8A503F2A84C6}"/>
              </a:ext>
            </a:extLst>
          </p:cNvPr>
          <p:cNvSpPr/>
          <p:nvPr/>
        </p:nvSpPr>
        <p:spPr>
          <a:xfrm>
            <a:off x="139833" y="4889312"/>
            <a:ext cx="6563607" cy="2674354"/>
          </a:xfrm>
          <a:prstGeom prst="roundRect">
            <a:avLst>
              <a:gd name="adj" fmla="val 2384"/>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54010BEA-62C7-103A-48CC-1601859D470C}"/>
              </a:ext>
            </a:extLst>
          </p:cNvPr>
          <p:cNvSpPr/>
          <p:nvPr/>
        </p:nvSpPr>
        <p:spPr>
          <a:xfrm>
            <a:off x="0" y="8526694"/>
            <a:ext cx="6873308" cy="358192"/>
          </a:xfrm>
          <a:prstGeom prst="rect">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36000" tIns="180000" rIns="0" bIns="108000" rtlCol="0" anchor="ctr" anchorCtr="1"/>
          <a:lstStyle/>
          <a:p>
            <a:pPr marL="0" lvl="1" algn="ctr">
              <a:lnSpc>
                <a:spcPts val="2000"/>
              </a:lnSpc>
            </a:pPr>
            <a:r>
              <a:rPr kumimoji="1" lang="ja-JP" altLang="en-US" b="1" dirty="0">
                <a:solidFill>
                  <a:schemeClr val="tx1"/>
                </a:solidFill>
                <a:latin typeface="UD デジタル 教科書体 NP-B" panose="02020700000000000000" pitchFamily="18" charset="-128"/>
                <a:ea typeface="UD デジタル 教科書体 NP-B" panose="02020700000000000000" pitchFamily="18" charset="-128"/>
              </a:rPr>
              <a:t>大阪市許可　</a:t>
            </a:r>
            <a:r>
              <a:rPr kumimoji="1" lang="ja-JP" altLang="en-US" b="1" spc="-150" dirty="0">
                <a:solidFill>
                  <a:srgbClr val="A9D18E"/>
                </a:solidFill>
                <a:latin typeface="UD デジタル 教科書体 NP-B" panose="02020700000000000000" pitchFamily="18" charset="-128"/>
                <a:ea typeface="UD デジタル 教科書体 NP-B" panose="02020700000000000000" pitchFamily="18" charset="-128"/>
              </a:rPr>
              <a:t>●●環境株式会社　</a:t>
            </a:r>
            <a:r>
              <a:rPr kumimoji="1" lang="ja-JP" altLang="en-US" b="1" spc="-15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b="1" spc="-150" dirty="0">
                <a:solidFill>
                  <a:schemeClr val="tx1"/>
                </a:solidFill>
                <a:latin typeface="UD デジタル 教科書体 NP-B" panose="02020700000000000000" pitchFamily="18" charset="-128"/>
                <a:ea typeface="UD デジタル 教科書体 NP-B" panose="02020700000000000000" pitchFamily="18" charset="-128"/>
              </a:rPr>
              <a:t> 06-</a:t>
            </a:r>
            <a:r>
              <a:rPr kumimoji="1" lang="en-US" altLang="ja-JP" b="1" spc="-150" dirty="0">
                <a:solidFill>
                  <a:srgbClr val="A9D18E"/>
                </a:solidFill>
                <a:latin typeface="UD デジタル 教科書体 NP-B" panose="02020700000000000000" pitchFamily="18" charset="-128"/>
                <a:ea typeface="UD デジタル 教科書体 NP-B" panose="02020700000000000000" pitchFamily="18" charset="-128"/>
              </a:rPr>
              <a:t>0000-0000</a:t>
            </a:r>
            <a:r>
              <a:rPr kumimoji="1" lang="ja-JP" altLang="en-US" sz="1400" spc="-150" dirty="0">
                <a:solidFill>
                  <a:srgbClr val="A9D18E"/>
                </a:solidFill>
                <a:latin typeface="UD デジタル 教科書体 NP-B" panose="02020700000000000000" pitchFamily="18" charset="-128"/>
                <a:ea typeface="UD デジタル 教科書体 NP-B" panose="02020700000000000000" pitchFamily="18" charset="-128"/>
              </a:rPr>
              <a:t>（この欄は削除可）</a:t>
            </a:r>
            <a:endParaRPr kumimoji="1" lang="en-US" altLang="ja-JP" spc="-150" dirty="0">
              <a:solidFill>
                <a:srgbClr val="A9D18E"/>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F6E7552D-383A-FFBB-7542-E1DFA8B01799}"/>
              </a:ext>
            </a:extLst>
          </p:cNvPr>
          <p:cNvSpPr txBox="1">
            <a:spLocks/>
          </p:cNvSpPr>
          <p:nvPr/>
        </p:nvSpPr>
        <p:spPr>
          <a:xfrm>
            <a:off x="3025673" y="7696984"/>
            <a:ext cx="2678469" cy="758147"/>
          </a:xfrm>
          <a:prstGeom prst="rect">
            <a:avLst/>
          </a:prstGeom>
          <a:noFill/>
        </p:spPr>
        <p:txBody>
          <a:bodyPr wrap="square" lIns="0" tIns="0" rIns="0" bIns="0" rtlCol="0" anchor="t" anchorCtr="0">
            <a:noAutofit/>
          </a:bodyPr>
          <a:lstStyle/>
          <a:p>
            <a:pPr>
              <a:lnSpc>
                <a:spcPts val="1400"/>
              </a:lnSpc>
            </a:pPr>
            <a:r>
              <a:rPr kumimoji="1" lang="ja-JP" altLang="en-US" sz="1000" spc="-5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大阪市の一般廃棄物のごみ処理手数料は市条例で</a:t>
            </a:r>
            <a:endParaRPr kumimoji="1" lang="en-US" altLang="ja-JP" sz="1000" spc="-5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endParaRPr>
          </a:p>
          <a:p>
            <a:pPr>
              <a:lnSpc>
                <a:spcPts val="1400"/>
              </a:lnSpc>
            </a:pPr>
            <a:r>
              <a:rPr kumimoji="1" lang="ja-JP" altLang="en-US" sz="1000" spc="-5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定められておりますが、処理や料金、契約の不明点等</a:t>
            </a:r>
            <a:endParaRPr kumimoji="1" lang="en-US" altLang="ja-JP" sz="1000" spc="-5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endParaRPr>
          </a:p>
          <a:p>
            <a:pPr>
              <a:lnSpc>
                <a:spcPts val="1400"/>
              </a:lnSpc>
            </a:pPr>
            <a:r>
              <a:rPr kumimoji="1" lang="ja-JP" altLang="en-US" sz="1000" spc="-5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は、契約している許可業者、または“いっぱいきょう” へお問合わせください。</a:t>
            </a:r>
            <a:endParaRPr kumimoji="1" lang="en-US" altLang="ja-JP" sz="1000" spc="-5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endParaRPr>
          </a:p>
        </p:txBody>
      </p:sp>
      <p:grpSp>
        <p:nvGrpSpPr>
          <p:cNvPr id="6" name="グループ化 5">
            <a:extLst>
              <a:ext uri="{FF2B5EF4-FFF2-40B4-BE49-F238E27FC236}">
                <a16:creationId xmlns:a16="http://schemas.microsoft.com/office/drawing/2014/main" id="{0046C637-B8FE-4F0C-206C-672DBC944AFD}"/>
              </a:ext>
            </a:extLst>
          </p:cNvPr>
          <p:cNvGrpSpPr/>
          <p:nvPr/>
        </p:nvGrpSpPr>
        <p:grpSpPr>
          <a:xfrm>
            <a:off x="0" y="8884886"/>
            <a:ext cx="6873308" cy="1024808"/>
            <a:chOff x="-15308" y="8467423"/>
            <a:chExt cx="6873308" cy="1024808"/>
          </a:xfrm>
        </p:grpSpPr>
        <p:sp>
          <p:nvSpPr>
            <p:cNvPr id="7" name="四角形: 角を丸くする 6">
              <a:extLst>
                <a:ext uri="{FF2B5EF4-FFF2-40B4-BE49-F238E27FC236}">
                  <a16:creationId xmlns:a16="http://schemas.microsoft.com/office/drawing/2014/main" id="{DBF0F16B-B39A-FC8C-90F6-5AF92B77D3B0}"/>
                </a:ext>
              </a:extLst>
            </p:cNvPr>
            <p:cNvSpPr>
              <a:spLocks/>
            </p:cNvSpPr>
            <p:nvPr/>
          </p:nvSpPr>
          <p:spPr>
            <a:xfrm>
              <a:off x="-15308" y="8467423"/>
              <a:ext cx="6873308" cy="1024808"/>
            </a:xfrm>
            <a:prstGeom prst="roundRect">
              <a:avLst>
                <a:gd name="adj" fmla="val 0"/>
              </a:avLst>
            </a:prstGeom>
            <a:solidFill>
              <a:srgbClr val="8C8C8C"/>
            </a:solidFill>
            <a:ln w="12700">
              <a:noFill/>
              <a:prstDash val="sysDash"/>
            </a:ln>
            <a:effectLst/>
          </p:spPr>
          <p:style>
            <a:lnRef idx="3">
              <a:schemeClr val="lt1"/>
            </a:lnRef>
            <a:fillRef idx="1">
              <a:schemeClr val="accent3"/>
            </a:fillRef>
            <a:effectRef idx="1">
              <a:schemeClr val="accent3"/>
            </a:effectRef>
            <a:fontRef idx="minor">
              <a:schemeClr val="lt1"/>
            </a:fontRef>
          </p:style>
          <p:txBody>
            <a:bodyPr lIns="144000" tIns="36000" rIns="144000" bIns="36000" rtlCol="0" anchor="ctr"/>
            <a:lstStyle/>
            <a:p>
              <a:pPr>
                <a:lnSpc>
                  <a:spcPts val="2000"/>
                </a:lnSpc>
                <a:spcAft>
                  <a:spcPts val="600"/>
                </a:spcAft>
              </a:pPr>
              <a:r>
                <a:rPr kumimoji="1" lang="ja-JP" altLang="en-US" sz="1200" dirty="0">
                  <a:solidFill>
                    <a:schemeClr val="bg1"/>
                  </a:solidFill>
                  <a:latin typeface="HG丸ｺﾞｼｯｸM-PRO" panose="020F0600000000000000" pitchFamily="50" charset="-128"/>
                  <a:ea typeface="HG丸ｺﾞｼｯｸM-PRO" panose="020F0600000000000000" pitchFamily="50" charset="-128"/>
                </a:rPr>
                <a:t>   発行：  </a:t>
              </a:r>
              <a:r>
                <a:rPr kumimoji="1" lang="ja-JP" altLang="en-US" sz="1600" spc="300" dirty="0">
                  <a:solidFill>
                    <a:schemeClr val="bg1"/>
                  </a:solidFill>
                  <a:latin typeface="HG丸ｺﾞｼｯｸM-PRO" panose="020F0600000000000000" pitchFamily="50" charset="-128"/>
                  <a:ea typeface="HG丸ｺﾞｼｯｸM-PRO" panose="020F0600000000000000" pitchFamily="50" charset="-128"/>
                </a:rPr>
                <a:t>一般社団法人 大阪市</a:t>
              </a:r>
              <a:r>
                <a:rPr kumimoji="1" lang="ja-JP" altLang="en-US" b="1" spc="300" dirty="0">
                  <a:solidFill>
                    <a:srgbClr val="FFC000"/>
                  </a:solidFill>
                  <a:latin typeface="HG丸ｺﾞｼｯｸM-PRO" panose="020F0600000000000000" pitchFamily="50" charset="-128"/>
                  <a:ea typeface="HG丸ｺﾞｼｯｸM-PRO" panose="020F0600000000000000" pitchFamily="50" charset="-128"/>
                </a:rPr>
                <a:t>一</a:t>
              </a:r>
              <a:r>
                <a:rPr kumimoji="1" lang="ja-JP" altLang="en-US" sz="1600" spc="300" dirty="0">
                  <a:solidFill>
                    <a:schemeClr val="bg1"/>
                  </a:solidFill>
                  <a:latin typeface="HG丸ｺﾞｼｯｸM-PRO" panose="020F0600000000000000" pitchFamily="50" charset="-128"/>
                  <a:ea typeface="HG丸ｺﾞｼｯｸM-PRO" panose="020F0600000000000000" pitchFamily="50" charset="-128"/>
                </a:rPr>
                <a:t>般</a:t>
              </a:r>
              <a:r>
                <a:rPr kumimoji="1" lang="ja-JP" altLang="en-US" b="1" spc="300" dirty="0">
                  <a:solidFill>
                    <a:srgbClr val="FFC000"/>
                  </a:solidFill>
                  <a:latin typeface="HG丸ｺﾞｼｯｸM-PRO" panose="020F0600000000000000" pitchFamily="50" charset="-128"/>
                  <a:ea typeface="HG丸ｺﾞｼｯｸM-PRO" panose="020F0600000000000000" pitchFamily="50" charset="-128"/>
                </a:rPr>
                <a:t>廃</a:t>
              </a:r>
              <a:r>
                <a:rPr kumimoji="1" lang="ja-JP" altLang="en-US" sz="1600" spc="300" dirty="0">
                  <a:solidFill>
                    <a:schemeClr val="bg1"/>
                  </a:solidFill>
                  <a:latin typeface="HG丸ｺﾞｼｯｸM-PRO" panose="020F0600000000000000" pitchFamily="50" charset="-128"/>
                  <a:ea typeface="HG丸ｺﾞｼｯｸM-PRO" panose="020F0600000000000000" pitchFamily="50" charset="-128"/>
                </a:rPr>
                <a:t>棄物適正処理</a:t>
              </a:r>
              <a:r>
                <a:rPr kumimoji="1" lang="ja-JP" altLang="en-US" b="1" spc="300" dirty="0">
                  <a:solidFill>
                    <a:srgbClr val="FFC000"/>
                  </a:solidFill>
                  <a:latin typeface="HG丸ｺﾞｼｯｸM-PRO" panose="020F0600000000000000" pitchFamily="50" charset="-128"/>
                  <a:ea typeface="HG丸ｺﾞｼｯｸM-PRO" panose="020F0600000000000000" pitchFamily="50" charset="-128"/>
                </a:rPr>
                <a:t>協</a:t>
              </a:r>
              <a:r>
                <a:rPr kumimoji="1" lang="ja-JP" altLang="en-US" sz="1600" spc="300" dirty="0">
                  <a:latin typeface="HG丸ｺﾞｼｯｸM-PRO" panose="020F0600000000000000" pitchFamily="50" charset="-128"/>
                  <a:ea typeface="HG丸ｺﾞｼｯｸM-PRO" panose="020F0600000000000000" pitchFamily="50" charset="-128"/>
                </a:rPr>
                <a:t>会</a:t>
              </a:r>
              <a:endParaRPr kumimoji="1" lang="en-US" altLang="ja-JP" sz="1750" spc="300" dirty="0">
                <a:latin typeface="HG丸ｺﾞｼｯｸM-PRO" panose="020F0600000000000000" pitchFamily="50" charset="-128"/>
                <a:ea typeface="HG丸ｺﾞｼｯｸM-PRO" panose="020F0600000000000000" pitchFamily="50" charset="-128"/>
              </a:endParaRPr>
            </a:p>
            <a:p>
              <a:pPr>
                <a:spcAft>
                  <a:spcPts val="200"/>
                </a:spcAft>
              </a:pPr>
              <a:r>
                <a:rPr kumimoji="1" lang="ja-JP" altLang="en-US" sz="2800" dirty="0"/>
                <a:t>          ☏ </a:t>
              </a:r>
              <a:r>
                <a:rPr kumimoji="1" lang="en-US" altLang="ja-JP" sz="2800" spc="300" dirty="0"/>
                <a:t>06-6648-5311</a:t>
              </a:r>
              <a:r>
                <a:rPr kumimoji="1" lang="ja-JP" altLang="en-US" sz="2800" dirty="0"/>
                <a:t>  </a:t>
              </a:r>
              <a:endParaRPr kumimoji="1" lang="en-US" altLang="ja-JP" sz="1400" dirty="0">
                <a:latin typeface="HG丸ｺﾞｼｯｸM-PRO" panose="020F0600000000000000" pitchFamily="50" charset="-128"/>
                <a:ea typeface="HG丸ｺﾞｼｯｸM-PRO" panose="020F0600000000000000" pitchFamily="50" charset="-128"/>
              </a:endParaRPr>
            </a:p>
            <a:p>
              <a:pPr algn="dist">
                <a:lnSpc>
                  <a:spcPts val="1400"/>
                </a:lnSpc>
                <a:spcBef>
                  <a:spcPts val="200"/>
                </a:spcBef>
                <a:spcAft>
                  <a:spcPts val="200"/>
                </a:spcAft>
              </a:pPr>
              <a:r>
                <a:rPr kumimoji="1" lang="ja-JP" altLang="en-US" sz="1000" dirty="0">
                  <a:latin typeface="HG丸ｺﾞｼｯｸM-PRO" panose="020F0600000000000000" pitchFamily="50" charset="-128"/>
                  <a:ea typeface="HG丸ｺﾞｼｯｸM-PRO" panose="020F0600000000000000" pitchFamily="50" charset="-128"/>
                </a:rPr>
                <a:t>  「いっぱいきょう」は </a:t>
              </a:r>
              <a:r>
                <a:rPr kumimoji="1" lang="ja-JP" altLang="en-US" sz="1000" dirty="0">
                  <a:solidFill>
                    <a:schemeClr val="accent4">
                      <a:lumMod val="40000"/>
                      <a:lumOff val="60000"/>
                    </a:schemeClr>
                  </a:solidFill>
                  <a:latin typeface="HG丸ｺﾞｼｯｸM-PRO" panose="020F0600000000000000" pitchFamily="50" charset="-128"/>
                  <a:ea typeface="HG丸ｺﾞｼｯｸM-PRO" panose="020F0600000000000000" pitchFamily="50" charset="-128"/>
                </a:rPr>
                <a:t>大阪市</a:t>
              </a:r>
              <a:r>
                <a:rPr kumimoji="1" lang="ja-JP" altLang="en-US" sz="1000" dirty="0">
                  <a:latin typeface="HG丸ｺﾞｼｯｸM-PRO" panose="020F0600000000000000" pitchFamily="50" charset="-128"/>
                  <a:ea typeface="HG丸ｺﾞｼｯｸM-PRO" panose="020F0600000000000000" pitchFamily="50" charset="-128"/>
                </a:rPr>
                <a:t>一般廃棄物収集運搬業</a:t>
              </a:r>
              <a:r>
                <a:rPr kumimoji="1" lang="ja-JP" altLang="en-US" sz="1000" dirty="0">
                  <a:solidFill>
                    <a:schemeClr val="accent4">
                      <a:lumMod val="40000"/>
                      <a:lumOff val="60000"/>
                    </a:schemeClr>
                  </a:solidFill>
                  <a:latin typeface="HG丸ｺﾞｼｯｸM-PRO" panose="020F0600000000000000" pitchFamily="50" charset="-128"/>
                  <a:ea typeface="HG丸ｺﾞｼｯｸM-PRO" panose="020F0600000000000000" pitchFamily="50" charset="-128"/>
                </a:rPr>
                <a:t>許可業者</a:t>
              </a:r>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で構成する団体です</a:t>
              </a:r>
              <a:r>
                <a:rPr kumimoji="1" lang="en-US" altLang="ja-JP" sz="1000" dirty="0">
                  <a:solidFill>
                    <a:srgbClr val="8C8C8C"/>
                  </a:solidFill>
                  <a:latin typeface="HG丸ｺﾞｼｯｸM-PRO" panose="020F0600000000000000" pitchFamily="50" charset="-128"/>
                  <a:ea typeface="HG丸ｺﾞｼｯｸM-PRO" panose="020F0600000000000000" pitchFamily="50" charset="-128"/>
                </a:rPr>
                <a:t>..</a:t>
              </a:r>
              <a:endParaRPr kumimoji="1" lang="ja-JP" altLang="en-US" sz="1100" dirty="0">
                <a:solidFill>
                  <a:srgbClr val="8C8C8C"/>
                </a:solidFill>
              </a:endParaRPr>
            </a:p>
          </p:txBody>
        </p:sp>
        <p:sp>
          <p:nvSpPr>
            <p:cNvPr id="8" name="四角形: 角を丸くする 7">
              <a:extLst>
                <a:ext uri="{FF2B5EF4-FFF2-40B4-BE49-F238E27FC236}">
                  <a16:creationId xmlns:a16="http://schemas.microsoft.com/office/drawing/2014/main" id="{CE462157-2EC5-D4F3-D74D-64779B46ED04}"/>
                </a:ext>
              </a:extLst>
            </p:cNvPr>
            <p:cNvSpPr>
              <a:spLocks/>
            </p:cNvSpPr>
            <p:nvPr/>
          </p:nvSpPr>
          <p:spPr>
            <a:xfrm>
              <a:off x="4468353" y="8742846"/>
              <a:ext cx="1552113" cy="453725"/>
            </a:xfrm>
            <a:prstGeom prst="roundRect">
              <a:avLst>
                <a:gd name="adj" fmla="val 0"/>
              </a:avLst>
            </a:prstGeom>
            <a:solidFill>
              <a:srgbClr val="8C8C8C"/>
            </a:solidFill>
            <a:ln w="12700">
              <a:noFill/>
              <a:prstDash val="sysDash"/>
            </a:ln>
            <a:effectLst/>
          </p:spPr>
          <p:style>
            <a:lnRef idx="3">
              <a:schemeClr val="lt1"/>
            </a:lnRef>
            <a:fillRef idx="1">
              <a:schemeClr val="accent3"/>
            </a:fillRef>
            <a:effectRef idx="1">
              <a:schemeClr val="accent3"/>
            </a:effectRef>
            <a:fontRef idx="minor">
              <a:schemeClr val="lt1"/>
            </a:fontRef>
          </p:style>
          <p:txBody>
            <a:bodyPr lIns="0" tIns="0" rIns="0" bIns="0" rtlCol="0" anchor="ctr"/>
            <a:lstStyle/>
            <a:p>
              <a:pPr>
                <a:lnSpc>
                  <a:spcPts val="1800"/>
                </a:lnSpc>
              </a:pPr>
              <a:r>
                <a:rPr kumimoji="1" lang="en-US" altLang="ja-JP" sz="1050" dirty="0">
                  <a:latin typeface="HG丸ｺﾞｼｯｸM-PRO" panose="020F0600000000000000" pitchFamily="50" charset="-128"/>
                  <a:ea typeface="HG丸ｺﾞｼｯｸM-PRO" panose="020F0600000000000000" pitchFamily="50" charset="-128"/>
                </a:rPr>
                <a:t>【</a:t>
              </a:r>
              <a:r>
                <a:rPr kumimoji="1" lang="ja-JP" altLang="en-US" sz="1050" dirty="0">
                  <a:latin typeface="HG丸ｺﾞｼｯｸM-PRO" panose="020F0600000000000000" pitchFamily="50" charset="-128"/>
                  <a:ea typeface="HG丸ｺﾞｼｯｸM-PRO" panose="020F0600000000000000" pitchFamily="50" charset="-128"/>
                </a:rPr>
                <a:t>通称 いっぱいきょう</a:t>
              </a:r>
              <a:r>
                <a:rPr kumimoji="1" lang="en-US" altLang="ja-JP" sz="1050" dirty="0">
                  <a:latin typeface="HG丸ｺﾞｼｯｸM-PRO" panose="020F0600000000000000" pitchFamily="50" charset="-128"/>
                  <a:ea typeface="HG丸ｺﾞｼｯｸM-PRO" panose="020F0600000000000000" pitchFamily="50" charset="-128"/>
                </a:rPr>
                <a:t>】</a:t>
              </a:r>
            </a:p>
            <a:p>
              <a:pPr>
                <a:lnSpc>
                  <a:spcPts val="1800"/>
                </a:lnSpc>
              </a:pPr>
              <a:r>
                <a:rPr kumimoji="1" lang="ja-JP" altLang="en-US" sz="1050" dirty="0">
                  <a:latin typeface="HG丸ｺﾞｼｯｸM-PRO" panose="020F0600000000000000" pitchFamily="50" charset="-128"/>
                  <a:ea typeface="HG丸ｺﾞｼｯｸM-PRO" panose="020F0600000000000000" pitchFamily="50" charset="-128"/>
                </a:rPr>
                <a:t>　　　　 </a:t>
              </a:r>
              <a:r>
                <a:rPr kumimoji="1" lang="en-US" altLang="ja-JP" sz="1050" dirty="0">
                  <a:latin typeface="HG丸ｺﾞｼｯｸM-PRO" panose="020F0600000000000000" pitchFamily="50" charset="-128"/>
                  <a:ea typeface="HG丸ｺﾞｼｯｸM-PRO" panose="020F0600000000000000" pitchFamily="50" charset="-128"/>
                </a:rPr>
                <a:t>HP</a:t>
              </a:r>
              <a:r>
                <a:rPr kumimoji="1" lang="ja-JP" altLang="en-US" sz="1050" dirty="0">
                  <a:latin typeface="HG丸ｺﾞｼｯｸM-PRO" panose="020F0600000000000000" pitchFamily="50" charset="-128"/>
                  <a:ea typeface="HG丸ｺﾞｼｯｸM-PRO" panose="020F0600000000000000" pitchFamily="50" charset="-128"/>
                </a:rPr>
                <a:t>はこちら➔　</a:t>
              </a:r>
              <a:endParaRPr kumimoji="1" lang="ja-JP" altLang="en-US" sz="1200" dirty="0"/>
            </a:p>
          </p:txBody>
        </p:sp>
        <p:pic>
          <p:nvPicPr>
            <p:cNvPr id="9" name="図 8">
              <a:extLst>
                <a:ext uri="{FF2B5EF4-FFF2-40B4-BE49-F238E27FC236}">
                  <a16:creationId xmlns:a16="http://schemas.microsoft.com/office/drawing/2014/main" id="{F89E0295-743A-4BCE-5E00-93E72874FC50}"/>
                </a:ext>
              </a:extLst>
            </p:cNvPr>
            <p:cNvPicPr>
              <a:picLocks noChangeAspect="1"/>
            </p:cNvPicPr>
            <p:nvPr/>
          </p:nvPicPr>
          <p:blipFill>
            <a:blip r:embed="rId2"/>
            <a:stretch>
              <a:fillRect/>
            </a:stretch>
          </p:blipFill>
          <p:spPr>
            <a:xfrm>
              <a:off x="6086902" y="8528247"/>
              <a:ext cx="620564" cy="668324"/>
            </a:xfrm>
            <a:prstGeom prst="rect">
              <a:avLst/>
            </a:prstGeom>
          </p:spPr>
        </p:pic>
      </p:grpSp>
      <p:grpSp>
        <p:nvGrpSpPr>
          <p:cNvPr id="10" name="グループ化 9">
            <a:extLst>
              <a:ext uri="{FF2B5EF4-FFF2-40B4-BE49-F238E27FC236}">
                <a16:creationId xmlns:a16="http://schemas.microsoft.com/office/drawing/2014/main" id="{D563DA44-F269-C991-19F8-23E03E0C4E76}"/>
              </a:ext>
            </a:extLst>
          </p:cNvPr>
          <p:cNvGrpSpPr>
            <a:grpSpLocks/>
          </p:cNvGrpSpPr>
          <p:nvPr/>
        </p:nvGrpSpPr>
        <p:grpSpPr>
          <a:xfrm>
            <a:off x="154560" y="7706510"/>
            <a:ext cx="2678471" cy="827575"/>
            <a:chOff x="-82588" y="7758504"/>
            <a:chExt cx="1648892" cy="513342"/>
          </a:xfrm>
        </p:grpSpPr>
        <p:sp>
          <p:nvSpPr>
            <p:cNvPr id="11" name="矢印: 五方向 10">
              <a:extLst>
                <a:ext uri="{FF2B5EF4-FFF2-40B4-BE49-F238E27FC236}">
                  <a16:creationId xmlns:a16="http://schemas.microsoft.com/office/drawing/2014/main" id="{6BB646F7-6FCC-281D-4D73-05986A2D9CDE}"/>
                </a:ext>
              </a:extLst>
            </p:cNvPr>
            <p:cNvSpPr>
              <a:spLocks/>
            </p:cNvSpPr>
            <p:nvPr/>
          </p:nvSpPr>
          <p:spPr>
            <a:xfrm rot="5400000">
              <a:off x="485187" y="7190729"/>
              <a:ext cx="513342" cy="1648892"/>
            </a:xfrm>
            <a:prstGeom prst="homePlate">
              <a:avLst>
                <a:gd name="adj" fmla="val 21372"/>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a:solidFill>
                <a:schemeClr val="bg1">
                  <a:lumMod val="50000"/>
                </a:schemeClr>
              </a:solidFill>
              <a:prstDash val="sysDot"/>
              <a:extLst>
                <a:ext uri="{C807C97D-BFC1-408E-A445-0C87EB9F89A2}">
                  <ask:lineSketchStyleProps xmlns:ask="http://schemas.microsoft.com/office/drawing/2018/sketchyshapes" sd="1219033472">
                    <a:custGeom>
                      <a:avLst/>
                      <a:gdLst>
                        <a:gd name="connsiteX0" fmla="*/ 0 w 2126774"/>
                        <a:gd name="connsiteY0" fmla="*/ 0 h 287982"/>
                        <a:gd name="connsiteX1" fmla="*/ 680755 w 2126774"/>
                        <a:gd name="connsiteY1" fmla="*/ 0 h 287982"/>
                        <a:gd name="connsiteX2" fmla="*/ 1381339 w 2126774"/>
                        <a:gd name="connsiteY2" fmla="*/ 0 h 287982"/>
                        <a:gd name="connsiteX3" fmla="*/ 1982783 w 2126774"/>
                        <a:gd name="connsiteY3" fmla="*/ 0 h 287982"/>
                        <a:gd name="connsiteX4" fmla="*/ 2126774 w 2126774"/>
                        <a:gd name="connsiteY4" fmla="*/ 143991 h 287982"/>
                        <a:gd name="connsiteX5" fmla="*/ 1982783 w 2126774"/>
                        <a:gd name="connsiteY5" fmla="*/ 287982 h 287982"/>
                        <a:gd name="connsiteX6" fmla="*/ 1302028 w 2126774"/>
                        <a:gd name="connsiteY6" fmla="*/ 287982 h 287982"/>
                        <a:gd name="connsiteX7" fmla="*/ 680755 w 2126774"/>
                        <a:gd name="connsiteY7" fmla="*/ 287982 h 287982"/>
                        <a:gd name="connsiteX8" fmla="*/ 0 w 2126774"/>
                        <a:gd name="connsiteY8" fmla="*/ 287982 h 287982"/>
                        <a:gd name="connsiteX9" fmla="*/ 0 w 2126774"/>
                        <a:gd name="connsiteY9" fmla="*/ 0 h 28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6774" h="287982" fill="none" extrusionOk="0">
                          <a:moveTo>
                            <a:pt x="0" y="0"/>
                          </a:moveTo>
                          <a:cubicBezTo>
                            <a:pt x="153985" y="14426"/>
                            <a:pt x="366193" y="22375"/>
                            <a:pt x="680755" y="0"/>
                          </a:cubicBezTo>
                          <a:cubicBezTo>
                            <a:pt x="995317" y="-22375"/>
                            <a:pt x="1226587" y="27100"/>
                            <a:pt x="1381339" y="0"/>
                          </a:cubicBezTo>
                          <a:cubicBezTo>
                            <a:pt x="1536091" y="-27100"/>
                            <a:pt x="1731953" y="22177"/>
                            <a:pt x="1982783" y="0"/>
                          </a:cubicBezTo>
                          <a:cubicBezTo>
                            <a:pt x="2022226" y="37102"/>
                            <a:pt x="2083425" y="88017"/>
                            <a:pt x="2126774" y="143991"/>
                          </a:cubicBezTo>
                          <a:cubicBezTo>
                            <a:pt x="2093446" y="179175"/>
                            <a:pt x="2033601" y="232586"/>
                            <a:pt x="1982783" y="287982"/>
                          </a:cubicBezTo>
                          <a:cubicBezTo>
                            <a:pt x="1727050" y="272662"/>
                            <a:pt x="1524840" y="310120"/>
                            <a:pt x="1302028" y="287982"/>
                          </a:cubicBezTo>
                          <a:cubicBezTo>
                            <a:pt x="1079217" y="265844"/>
                            <a:pt x="838470" y="293854"/>
                            <a:pt x="680755" y="287982"/>
                          </a:cubicBezTo>
                          <a:cubicBezTo>
                            <a:pt x="523040" y="282110"/>
                            <a:pt x="317037" y="265185"/>
                            <a:pt x="0" y="287982"/>
                          </a:cubicBezTo>
                          <a:cubicBezTo>
                            <a:pt x="13779" y="165919"/>
                            <a:pt x="-7919" y="72528"/>
                            <a:pt x="0" y="0"/>
                          </a:cubicBezTo>
                          <a:close/>
                        </a:path>
                        <a:path w="2126774" h="287982" stroke="0" extrusionOk="0">
                          <a:moveTo>
                            <a:pt x="0" y="0"/>
                          </a:moveTo>
                          <a:cubicBezTo>
                            <a:pt x="225668" y="11762"/>
                            <a:pt x="393528" y="-6328"/>
                            <a:pt x="641100" y="0"/>
                          </a:cubicBezTo>
                          <a:cubicBezTo>
                            <a:pt x="888672" y="6328"/>
                            <a:pt x="1083091" y="-22142"/>
                            <a:pt x="1242544" y="0"/>
                          </a:cubicBezTo>
                          <a:cubicBezTo>
                            <a:pt x="1401997" y="22142"/>
                            <a:pt x="1803015" y="-34717"/>
                            <a:pt x="1982783" y="0"/>
                          </a:cubicBezTo>
                          <a:cubicBezTo>
                            <a:pt x="2033089" y="63328"/>
                            <a:pt x="2088758" y="106200"/>
                            <a:pt x="2126774" y="143991"/>
                          </a:cubicBezTo>
                          <a:cubicBezTo>
                            <a:pt x="2070628" y="192524"/>
                            <a:pt x="2057592" y="223658"/>
                            <a:pt x="1982783" y="287982"/>
                          </a:cubicBezTo>
                          <a:cubicBezTo>
                            <a:pt x="1705257" y="298377"/>
                            <a:pt x="1478934" y="315796"/>
                            <a:pt x="1282200" y="287982"/>
                          </a:cubicBezTo>
                          <a:cubicBezTo>
                            <a:pt x="1085466" y="260168"/>
                            <a:pt x="879199" y="261057"/>
                            <a:pt x="581616" y="287982"/>
                          </a:cubicBezTo>
                          <a:cubicBezTo>
                            <a:pt x="284033" y="314907"/>
                            <a:pt x="285511" y="268738"/>
                            <a:pt x="0" y="287982"/>
                          </a:cubicBezTo>
                          <a:cubicBezTo>
                            <a:pt x="-8238" y="144584"/>
                            <a:pt x="5685" y="75453"/>
                            <a:pt x="0" y="0"/>
                          </a:cubicBezTo>
                          <a:close/>
                        </a:path>
                      </a:pathLst>
                    </a:custGeom>
                    <ask:type>
                      <ask:lineSketchNon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16FD1C18-7ED2-F33C-4C1B-A6271E87AB76}"/>
                </a:ext>
              </a:extLst>
            </p:cNvPr>
            <p:cNvSpPr>
              <a:spLocks/>
            </p:cNvSpPr>
            <p:nvPr/>
          </p:nvSpPr>
          <p:spPr>
            <a:xfrm>
              <a:off x="11892" y="7798014"/>
              <a:ext cx="759544" cy="355338"/>
            </a:xfrm>
            <a:prstGeom prst="roundRect">
              <a:avLst>
                <a:gd name="adj" fmla="val 0"/>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nchorCtr="0"/>
            <a:lstStyle/>
            <a:p>
              <a:r>
                <a:rPr kumimoji="1" lang="ja-JP" altLang="en-US" sz="1050" b="1" u="dotted" spc="300" dirty="0">
                  <a:solidFill>
                    <a:schemeClr val="tx1"/>
                  </a:solidFill>
                  <a:latin typeface="游明朝" panose="02020400000000000000" pitchFamily="18" charset="-128"/>
                  <a:ea typeface="游明朝" panose="02020400000000000000" pitchFamily="18" charset="-128"/>
                </a:rPr>
                <a:t>上記に関する</a:t>
              </a:r>
              <a:endParaRPr kumimoji="1" lang="en-US" altLang="ja-JP" sz="1050" b="1" u="dotted" spc="300" dirty="0">
                <a:solidFill>
                  <a:schemeClr val="tx1"/>
                </a:solidFill>
                <a:latin typeface="游明朝" panose="02020400000000000000" pitchFamily="18" charset="-128"/>
                <a:ea typeface="游明朝" panose="02020400000000000000" pitchFamily="18" charset="-128"/>
              </a:endParaRPr>
            </a:p>
            <a:p>
              <a:r>
                <a:rPr kumimoji="1" lang="ja-JP" altLang="en-US" sz="1050" b="1" u="dotted" spc="300" dirty="0">
                  <a:solidFill>
                    <a:schemeClr val="tx1"/>
                  </a:solidFill>
                  <a:latin typeface="游明朝" panose="02020400000000000000" pitchFamily="18" charset="-128"/>
                  <a:ea typeface="游明朝" panose="02020400000000000000" pitchFamily="18" charset="-128"/>
                </a:rPr>
                <a:t>お問い合わせは</a:t>
              </a:r>
              <a:endParaRPr kumimoji="1" lang="en-US" altLang="ja-JP" sz="1050" b="1" u="dotted" spc="300" dirty="0">
                <a:solidFill>
                  <a:schemeClr val="tx1"/>
                </a:solidFill>
                <a:latin typeface="游明朝" panose="02020400000000000000" pitchFamily="18" charset="-128"/>
                <a:ea typeface="游明朝" panose="02020400000000000000" pitchFamily="18" charset="-128"/>
              </a:endParaRPr>
            </a:p>
            <a:p>
              <a:r>
                <a:rPr kumimoji="1" lang="ja-JP" altLang="en-US" sz="1050" b="1" u="dotted" spc="300" dirty="0">
                  <a:solidFill>
                    <a:schemeClr val="tx1"/>
                  </a:solidFill>
                  <a:latin typeface="游明朝" panose="02020400000000000000" pitchFamily="18" charset="-128"/>
                  <a:ea typeface="游明朝" panose="02020400000000000000" pitchFamily="18" charset="-128"/>
                </a:rPr>
                <a:t>こちらまで</a:t>
              </a:r>
            </a:p>
          </p:txBody>
        </p:sp>
      </p:grpSp>
      <p:sp>
        <p:nvSpPr>
          <p:cNvPr id="13" name="四角形: 角を丸くする 12">
            <a:extLst>
              <a:ext uri="{FF2B5EF4-FFF2-40B4-BE49-F238E27FC236}">
                <a16:creationId xmlns:a16="http://schemas.microsoft.com/office/drawing/2014/main" id="{41635A0A-704A-A410-7E58-2FC79C940E6F}"/>
              </a:ext>
            </a:extLst>
          </p:cNvPr>
          <p:cNvSpPr/>
          <p:nvPr/>
        </p:nvSpPr>
        <p:spPr>
          <a:xfrm>
            <a:off x="131851" y="4712160"/>
            <a:ext cx="5354547" cy="315344"/>
          </a:xfrm>
          <a:prstGeom prst="roundRect">
            <a:avLst>
              <a:gd name="adj" fmla="val 22651"/>
            </a:avLst>
          </a:prstGeom>
          <a:solidFill>
            <a:srgbClr val="FFDA65"/>
          </a:solidFill>
          <a:ln>
            <a:solidFill>
              <a:schemeClr val="accent4">
                <a:lumMod val="50000"/>
                <a:alpha val="20000"/>
              </a:schemeClr>
            </a:solidFill>
            <a:extLst>
              <a:ext uri="{C807C97D-BFC1-408E-A445-0C87EB9F89A2}">
                <ask:lineSketchStyleProps xmlns:ask="http://schemas.microsoft.com/office/drawing/2018/sketchyshapes" sd="1219033472">
                  <a:custGeom>
                    <a:avLst/>
                    <a:gdLst>
                      <a:gd name="connsiteX0" fmla="*/ 0 w 5127866"/>
                      <a:gd name="connsiteY0" fmla="*/ 130906 h 353648"/>
                      <a:gd name="connsiteX1" fmla="*/ 130906 w 5127866"/>
                      <a:gd name="connsiteY1" fmla="*/ 0 h 353648"/>
                      <a:gd name="connsiteX2" fmla="*/ 874717 w 5127866"/>
                      <a:gd name="connsiteY2" fmla="*/ 0 h 353648"/>
                      <a:gd name="connsiteX3" fmla="*/ 1423886 w 5127866"/>
                      <a:gd name="connsiteY3" fmla="*/ 0 h 353648"/>
                      <a:gd name="connsiteX4" fmla="*/ 2119037 w 5127866"/>
                      <a:gd name="connsiteY4" fmla="*/ 0 h 353648"/>
                      <a:gd name="connsiteX5" fmla="*/ 2716866 w 5127866"/>
                      <a:gd name="connsiteY5" fmla="*/ 0 h 353648"/>
                      <a:gd name="connsiteX6" fmla="*/ 3460677 w 5127866"/>
                      <a:gd name="connsiteY6" fmla="*/ 0 h 353648"/>
                      <a:gd name="connsiteX7" fmla="*/ 4058507 w 5127866"/>
                      <a:gd name="connsiteY7" fmla="*/ 0 h 353648"/>
                      <a:gd name="connsiteX8" fmla="*/ 4996960 w 5127866"/>
                      <a:gd name="connsiteY8" fmla="*/ 0 h 353648"/>
                      <a:gd name="connsiteX9" fmla="*/ 5127866 w 5127866"/>
                      <a:gd name="connsiteY9" fmla="*/ 130906 h 353648"/>
                      <a:gd name="connsiteX10" fmla="*/ 5127866 w 5127866"/>
                      <a:gd name="connsiteY10" fmla="*/ 222742 h 353648"/>
                      <a:gd name="connsiteX11" fmla="*/ 4996960 w 5127866"/>
                      <a:gd name="connsiteY11" fmla="*/ 353648 h 353648"/>
                      <a:gd name="connsiteX12" fmla="*/ 4204488 w 5127866"/>
                      <a:gd name="connsiteY12" fmla="*/ 353648 h 353648"/>
                      <a:gd name="connsiteX13" fmla="*/ 3606659 w 5127866"/>
                      <a:gd name="connsiteY13" fmla="*/ 353648 h 353648"/>
                      <a:gd name="connsiteX14" fmla="*/ 3057490 w 5127866"/>
                      <a:gd name="connsiteY14" fmla="*/ 353648 h 353648"/>
                      <a:gd name="connsiteX15" fmla="*/ 2459660 w 5127866"/>
                      <a:gd name="connsiteY15" fmla="*/ 353648 h 353648"/>
                      <a:gd name="connsiteX16" fmla="*/ 1813170 w 5127866"/>
                      <a:gd name="connsiteY16" fmla="*/ 353648 h 353648"/>
                      <a:gd name="connsiteX17" fmla="*/ 1118020 w 5127866"/>
                      <a:gd name="connsiteY17" fmla="*/ 353648 h 353648"/>
                      <a:gd name="connsiteX18" fmla="*/ 130906 w 5127866"/>
                      <a:gd name="connsiteY18" fmla="*/ 353648 h 353648"/>
                      <a:gd name="connsiteX19" fmla="*/ 0 w 5127866"/>
                      <a:gd name="connsiteY19" fmla="*/ 222742 h 353648"/>
                      <a:gd name="connsiteX20" fmla="*/ 0 w 5127866"/>
                      <a:gd name="connsiteY20" fmla="*/ 130906 h 35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27866" h="353648" fill="none" extrusionOk="0">
                        <a:moveTo>
                          <a:pt x="0" y="130906"/>
                        </a:moveTo>
                        <a:cubicBezTo>
                          <a:pt x="5551" y="69599"/>
                          <a:pt x="53377" y="2759"/>
                          <a:pt x="130906" y="0"/>
                        </a:cubicBezTo>
                        <a:cubicBezTo>
                          <a:pt x="478861" y="-35083"/>
                          <a:pt x="509069" y="-36653"/>
                          <a:pt x="874717" y="0"/>
                        </a:cubicBezTo>
                        <a:cubicBezTo>
                          <a:pt x="1240365" y="36653"/>
                          <a:pt x="1226809" y="17042"/>
                          <a:pt x="1423886" y="0"/>
                        </a:cubicBezTo>
                        <a:cubicBezTo>
                          <a:pt x="1620963" y="-17042"/>
                          <a:pt x="1920645" y="27502"/>
                          <a:pt x="2119037" y="0"/>
                        </a:cubicBezTo>
                        <a:cubicBezTo>
                          <a:pt x="2317429" y="-27502"/>
                          <a:pt x="2547215" y="8990"/>
                          <a:pt x="2716866" y="0"/>
                        </a:cubicBezTo>
                        <a:cubicBezTo>
                          <a:pt x="2886517" y="-8990"/>
                          <a:pt x="3269930" y="-34857"/>
                          <a:pt x="3460677" y="0"/>
                        </a:cubicBezTo>
                        <a:cubicBezTo>
                          <a:pt x="3651424" y="34857"/>
                          <a:pt x="3814698" y="-20435"/>
                          <a:pt x="4058507" y="0"/>
                        </a:cubicBezTo>
                        <a:cubicBezTo>
                          <a:pt x="4302316" y="20435"/>
                          <a:pt x="4777490" y="23960"/>
                          <a:pt x="4996960" y="0"/>
                        </a:cubicBezTo>
                        <a:cubicBezTo>
                          <a:pt x="5062537" y="6803"/>
                          <a:pt x="5126507" y="61516"/>
                          <a:pt x="5127866" y="130906"/>
                        </a:cubicBezTo>
                        <a:cubicBezTo>
                          <a:pt x="5130760" y="154628"/>
                          <a:pt x="5123724" y="198467"/>
                          <a:pt x="5127866" y="222742"/>
                        </a:cubicBezTo>
                        <a:cubicBezTo>
                          <a:pt x="5114233" y="302683"/>
                          <a:pt x="5073017" y="363836"/>
                          <a:pt x="4996960" y="353648"/>
                        </a:cubicBezTo>
                        <a:cubicBezTo>
                          <a:pt x="4828676" y="375322"/>
                          <a:pt x="4402131" y="348152"/>
                          <a:pt x="4204488" y="353648"/>
                        </a:cubicBezTo>
                        <a:cubicBezTo>
                          <a:pt x="4006845" y="359144"/>
                          <a:pt x="3876823" y="333748"/>
                          <a:pt x="3606659" y="353648"/>
                        </a:cubicBezTo>
                        <a:cubicBezTo>
                          <a:pt x="3336495" y="373548"/>
                          <a:pt x="3271205" y="344189"/>
                          <a:pt x="3057490" y="353648"/>
                        </a:cubicBezTo>
                        <a:cubicBezTo>
                          <a:pt x="2843775" y="363107"/>
                          <a:pt x="2634290" y="373061"/>
                          <a:pt x="2459660" y="353648"/>
                        </a:cubicBezTo>
                        <a:cubicBezTo>
                          <a:pt x="2285030" y="334236"/>
                          <a:pt x="1943307" y="349252"/>
                          <a:pt x="1813170" y="353648"/>
                        </a:cubicBezTo>
                        <a:cubicBezTo>
                          <a:pt x="1683033" y="358045"/>
                          <a:pt x="1389635" y="331135"/>
                          <a:pt x="1118020" y="353648"/>
                        </a:cubicBezTo>
                        <a:cubicBezTo>
                          <a:pt x="846405" y="376162"/>
                          <a:pt x="351167" y="314086"/>
                          <a:pt x="130906" y="353648"/>
                        </a:cubicBezTo>
                        <a:cubicBezTo>
                          <a:pt x="64004" y="367515"/>
                          <a:pt x="12187" y="300708"/>
                          <a:pt x="0" y="222742"/>
                        </a:cubicBezTo>
                        <a:cubicBezTo>
                          <a:pt x="2313" y="178945"/>
                          <a:pt x="-3587" y="153155"/>
                          <a:pt x="0" y="130906"/>
                        </a:cubicBezTo>
                        <a:close/>
                      </a:path>
                      <a:path w="5127866" h="353648" stroke="0" extrusionOk="0">
                        <a:moveTo>
                          <a:pt x="0" y="130906"/>
                        </a:moveTo>
                        <a:cubicBezTo>
                          <a:pt x="-7040" y="54266"/>
                          <a:pt x="54255" y="1634"/>
                          <a:pt x="130906" y="0"/>
                        </a:cubicBezTo>
                        <a:cubicBezTo>
                          <a:pt x="429904" y="29511"/>
                          <a:pt x="664391" y="-20339"/>
                          <a:pt x="923378" y="0"/>
                        </a:cubicBezTo>
                        <a:cubicBezTo>
                          <a:pt x="1182365" y="20339"/>
                          <a:pt x="1341252" y="-14299"/>
                          <a:pt x="1569868" y="0"/>
                        </a:cubicBezTo>
                        <a:cubicBezTo>
                          <a:pt x="1798484" y="14299"/>
                          <a:pt x="1976963" y="-6526"/>
                          <a:pt x="2167697" y="0"/>
                        </a:cubicBezTo>
                        <a:cubicBezTo>
                          <a:pt x="2358431" y="6526"/>
                          <a:pt x="2694889" y="-17281"/>
                          <a:pt x="2911508" y="0"/>
                        </a:cubicBezTo>
                        <a:cubicBezTo>
                          <a:pt x="3128127" y="17281"/>
                          <a:pt x="3338832" y="19605"/>
                          <a:pt x="3557998" y="0"/>
                        </a:cubicBezTo>
                        <a:cubicBezTo>
                          <a:pt x="3777164" y="-19605"/>
                          <a:pt x="4050833" y="2170"/>
                          <a:pt x="4350470" y="0"/>
                        </a:cubicBezTo>
                        <a:cubicBezTo>
                          <a:pt x="4650107" y="-2170"/>
                          <a:pt x="4713930" y="30215"/>
                          <a:pt x="4996960" y="0"/>
                        </a:cubicBezTo>
                        <a:cubicBezTo>
                          <a:pt x="5061813" y="12315"/>
                          <a:pt x="5121469" y="51190"/>
                          <a:pt x="5127866" y="130906"/>
                        </a:cubicBezTo>
                        <a:cubicBezTo>
                          <a:pt x="5123700" y="161691"/>
                          <a:pt x="5126661" y="198283"/>
                          <a:pt x="5127866" y="222742"/>
                        </a:cubicBezTo>
                        <a:cubicBezTo>
                          <a:pt x="5137420" y="309261"/>
                          <a:pt x="5069961" y="360943"/>
                          <a:pt x="4996960" y="353648"/>
                        </a:cubicBezTo>
                        <a:cubicBezTo>
                          <a:pt x="4792998" y="370930"/>
                          <a:pt x="4697406" y="374603"/>
                          <a:pt x="4447791" y="353648"/>
                        </a:cubicBezTo>
                        <a:cubicBezTo>
                          <a:pt x="4198176" y="332693"/>
                          <a:pt x="4041163" y="381666"/>
                          <a:pt x="3655319" y="353648"/>
                        </a:cubicBezTo>
                        <a:cubicBezTo>
                          <a:pt x="3269475" y="325630"/>
                          <a:pt x="3272577" y="328221"/>
                          <a:pt x="3057490" y="353648"/>
                        </a:cubicBezTo>
                        <a:cubicBezTo>
                          <a:pt x="2842403" y="379075"/>
                          <a:pt x="2534774" y="334171"/>
                          <a:pt x="2362339" y="353648"/>
                        </a:cubicBezTo>
                        <a:cubicBezTo>
                          <a:pt x="2189904" y="373125"/>
                          <a:pt x="1736735" y="347943"/>
                          <a:pt x="1569868" y="353648"/>
                        </a:cubicBezTo>
                        <a:cubicBezTo>
                          <a:pt x="1403001" y="359353"/>
                          <a:pt x="1124005" y="337966"/>
                          <a:pt x="874717" y="353648"/>
                        </a:cubicBezTo>
                        <a:cubicBezTo>
                          <a:pt x="625429" y="369330"/>
                          <a:pt x="473260" y="383541"/>
                          <a:pt x="130906" y="353648"/>
                        </a:cubicBezTo>
                        <a:cubicBezTo>
                          <a:pt x="44109" y="354245"/>
                          <a:pt x="8601" y="279534"/>
                          <a:pt x="0" y="222742"/>
                        </a:cubicBezTo>
                        <a:cubicBezTo>
                          <a:pt x="-3935" y="189716"/>
                          <a:pt x="-1580" y="165842"/>
                          <a:pt x="0" y="130906"/>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36000" rIns="36000" bIns="72000" rtlCol="0" anchor="ctr"/>
          <a:lstStyle/>
          <a:p>
            <a:pPr marL="0" lvl="1" algn="ctr">
              <a:lnSpc>
                <a:spcPts val="2200"/>
              </a:lnSpc>
            </a:pPr>
            <a:r>
              <a:rPr kumimoji="1" lang="ja-JP" altLang="en-US" sz="1300" spc="180" dirty="0">
                <a:solidFill>
                  <a:schemeClr val="tx1"/>
                </a:solidFill>
                <a:uFill>
                  <a:solidFill>
                    <a:srgbClr val="0070C0"/>
                  </a:solidFill>
                </a:uFill>
                <a:latin typeface="UD デジタル 教科書体 NK-R" panose="02020400000000000000" pitchFamily="18" charset="-128"/>
                <a:ea typeface="UD デジタル 教科書体 NK-R" panose="02020400000000000000" pitchFamily="18" charset="-128"/>
              </a:rPr>
              <a:t>　　　　</a:t>
            </a:r>
            <a:r>
              <a:rPr kumimoji="1" lang="ja-JP" altLang="en-US" sz="1300" spc="180" dirty="0">
                <a:solidFill>
                  <a:schemeClr val="tx1"/>
                </a:solidFill>
                <a:highlight>
                  <a:srgbClr val="FEF7F3"/>
                </a:highlight>
                <a:uFill>
                  <a:solidFill>
                    <a:srgbClr val="0070C0"/>
                  </a:solidFill>
                </a:uFill>
                <a:latin typeface="UD デジタル 教科書体 NK-R" panose="02020400000000000000" pitchFamily="18" charset="-128"/>
                <a:ea typeface="UD デジタル 教科書体 NK-R" panose="02020400000000000000" pitchFamily="18" charset="-128"/>
              </a:rPr>
              <a:t> </a:t>
            </a:r>
            <a:r>
              <a:rPr kumimoji="1" lang="ja-JP" altLang="en-US" sz="1300" b="1" spc="180" dirty="0">
                <a:solidFill>
                  <a:schemeClr val="tx1"/>
                </a:solidFill>
                <a:highlight>
                  <a:srgbClr val="FEF7F3"/>
                </a:highlight>
                <a:uFill>
                  <a:solidFill>
                    <a:srgbClr val="0070C0"/>
                  </a:solidFill>
                </a:uFill>
                <a:latin typeface="UD デジタル 教科書体 NK-B" panose="02020700000000000000" pitchFamily="18" charset="-128"/>
                <a:ea typeface="UD デジタル 教科書体 NK-B" panose="02020700000000000000" pitchFamily="18" charset="-128"/>
              </a:rPr>
              <a:t>一廃協 </a:t>
            </a:r>
            <a:r>
              <a:rPr kumimoji="1" lang="ja-JP" altLang="en-US" sz="1300" b="1" spc="180" dirty="0">
                <a:solidFill>
                  <a:schemeClr val="tx1"/>
                </a:solidFill>
                <a:uFill>
                  <a:solidFill>
                    <a:srgbClr val="0070C0"/>
                  </a:solidFill>
                </a:uFill>
                <a:latin typeface="UD デジタル 教科書体 NK-B" panose="02020700000000000000" pitchFamily="18" charset="-128"/>
                <a:ea typeface="UD デジタル 教科書体 NK-B" panose="02020700000000000000" pitchFamily="18" charset="-128"/>
              </a:rPr>
              <a:t> </a:t>
            </a:r>
            <a:r>
              <a:rPr lang="ja-JP" altLang="en-US" sz="1400" b="1" spc="180" dirty="0">
                <a:solidFill>
                  <a:schemeClr val="tx1"/>
                </a:solidFill>
                <a:latin typeface="UD デジタル 教科書体 NK-B" panose="02020700000000000000" pitchFamily="18" charset="-128"/>
                <a:ea typeface="UD デジタル 教科書体 NK-B" panose="02020700000000000000" pitchFamily="18" charset="-128"/>
              </a:rPr>
              <a:t>一般廃棄物処理委託契約書</a:t>
            </a:r>
            <a:r>
              <a:rPr kumimoji="1" lang="ja-JP" altLang="en-US" sz="1400" b="1" spc="180" dirty="0">
                <a:solidFill>
                  <a:schemeClr val="tx1"/>
                </a:solidFill>
                <a:uFill>
                  <a:solidFill>
                    <a:srgbClr val="0070C0"/>
                  </a:solidFill>
                </a:uFill>
                <a:latin typeface="UD デジタル 教科書体 NK-B" panose="02020700000000000000" pitchFamily="18" charset="-128"/>
                <a:ea typeface="UD デジタル 教科書体 NK-B" panose="02020700000000000000" pitchFamily="18" charset="-128"/>
              </a:rPr>
              <a:t> </a:t>
            </a:r>
            <a:r>
              <a:rPr kumimoji="1" lang="ja-JP" altLang="en-US" sz="1400" spc="180" dirty="0">
                <a:solidFill>
                  <a:schemeClr val="tx1"/>
                </a:solidFill>
                <a:uFill>
                  <a:solidFill>
                    <a:srgbClr val="0070C0"/>
                  </a:solidFill>
                </a:uFill>
                <a:latin typeface="UD デジタル 教科書体 NK-B" panose="02020700000000000000" pitchFamily="18" charset="-128"/>
                <a:ea typeface="UD デジタル 教科書体 NK-B" panose="02020700000000000000" pitchFamily="18" charset="-128"/>
              </a:rPr>
              <a:t>作成のススメ </a:t>
            </a:r>
            <a:endParaRPr kumimoji="1" lang="en-US" altLang="ja-JP" sz="1300" spc="180" dirty="0">
              <a:solidFill>
                <a:schemeClr val="tx1"/>
              </a:solidFill>
              <a:uFill>
                <a:solidFill>
                  <a:srgbClr val="0070C0"/>
                </a:solidFill>
              </a:uFill>
              <a:latin typeface="UD デジタル 教科書体 NK-B" panose="02020700000000000000" pitchFamily="18" charset="-128"/>
              <a:ea typeface="UD デジタル 教科書体 NK-B" panose="02020700000000000000" pitchFamily="18" charset="-128"/>
            </a:endParaRPr>
          </a:p>
        </p:txBody>
      </p:sp>
      <p:grpSp>
        <p:nvGrpSpPr>
          <p:cNvPr id="14" name="グループ化 13">
            <a:extLst>
              <a:ext uri="{FF2B5EF4-FFF2-40B4-BE49-F238E27FC236}">
                <a16:creationId xmlns:a16="http://schemas.microsoft.com/office/drawing/2014/main" id="{908D7BD5-70BE-1457-CD31-EB2F65827192}"/>
              </a:ext>
            </a:extLst>
          </p:cNvPr>
          <p:cNvGrpSpPr/>
          <p:nvPr/>
        </p:nvGrpSpPr>
        <p:grpSpPr>
          <a:xfrm>
            <a:off x="5698919" y="7638102"/>
            <a:ext cx="1023481" cy="835386"/>
            <a:chOff x="6873308" y="7582943"/>
            <a:chExt cx="1023481" cy="835386"/>
          </a:xfrm>
        </p:grpSpPr>
        <p:pic>
          <p:nvPicPr>
            <p:cNvPr id="15" name="図 14">
              <a:extLst>
                <a:ext uri="{FF2B5EF4-FFF2-40B4-BE49-F238E27FC236}">
                  <a16:creationId xmlns:a16="http://schemas.microsoft.com/office/drawing/2014/main" id="{849A481C-C151-7842-750C-2CAE29F40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468" y="7582943"/>
              <a:ext cx="666857" cy="621962"/>
            </a:xfrm>
            <a:prstGeom prst="rect">
              <a:avLst/>
            </a:prstGeom>
          </p:spPr>
        </p:pic>
        <p:sp>
          <p:nvSpPr>
            <p:cNvPr id="16" name="テキスト ボックス 15">
              <a:extLst>
                <a:ext uri="{FF2B5EF4-FFF2-40B4-BE49-F238E27FC236}">
                  <a16:creationId xmlns:a16="http://schemas.microsoft.com/office/drawing/2014/main" id="{980B8F54-C865-3B61-43CA-0AD38AEB0E78}"/>
                </a:ext>
              </a:extLst>
            </p:cNvPr>
            <p:cNvSpPr txBox="1">
              <a:spLocks/>
            </p:cNvSpPr>
            <p:nvPr/>
          </p:nvSpPr>
          <p:spPr>
            <a:xfrm>
              <a:off x="6873308" y="8233663"/>
              <a:ext cx="1023481" cy="184666"/>
            </a:xfrm>
            <a:prstGeom prst="rect">
              <a:avLst/>
            </a:prstGeom>
            <a:noFill/>
          </p:spPr>
          <p:txBody>
            <a:bodyPr wrap="square" lIns="0" tIns="0" rIns="0" bIns="0" rtlCol="0">
              <a:spAutoFit/>
            </a:bodyPr>
            <a:lstStyle/>
            <a:p>
              <a:pPr algn="ctr"/>
              <a:r>
                <a:rPr kumimoji="1" lang="ja-JP" altLang="en-US" sz="600" dirty="0">
                  <a:latin typeface="HG丸ｺﾞｼｯｸM-PRO" panose="020F0600000000000000" pitchFamily="50" charset="-128"/>
                  <a:ea typeface="HG丸ｺﾞｼｯｸM-PRO" panose="020F0600000000000000" pitchFamily="50" charset="-128"/>
                </a:rPr>
                <a:t>いっぱきょうキャラクター</a:t>
              </a:r>
              <a:endParaRPr kumimoji="1" lang="en-US" altLang="ja-JP" sz="600" dirty="0">
                <a:latin typeface="HG丸ｺﾞｼｯｸM-PRO" panose="020F0600000000000000" pitchFamily="50" charset="-128"/>
                <a:ea typeface="HG丸ｺﾞｼｯｸM-PRO" panose="020F0600000000000000" pitchFamily="50" charset="-128"/>
              </a:endParaRPr>
            </a:p>
            <a:p>
              <a:pPr algn="ctr"/>
              <a:r>
                <a:rPr kumimoji="1" lang="ja-JP" altLang="en-US" sz="600" dirty="0">
                  <a:latin typeface="HG丸ｺﾞｼｯｸM-PRO" panose="020F0600000000000000" pitchFamily="50" charset="-128"/>
                  <a:ea typeface="HG丸ｺﾞｼｯｸM-PRO" panose="020F0600000000000000" pitchFamily="50" charset="-128"/>
                </a:rPr>
                <a:t>　きれーたん</a:t>
              </a:r>
            </a:p>
          </p:txBody>
        </p:sp>
      </p:grpSp>
      <p:grpSp>
        <p:nvGrpSpPr>
          <p:cNvPr id="17" name="グループ化 16">
            <a:extLst>
              <a:ext uri="{FF2B5EF4-FFF2-40B4-BE49-F238E27FC236}">
                <a16:creationId xmlns:a16="http://schemas.microsoft.com/office/drawing/2014/main" id="{8D55FC3B-F428-824A-C9B0-AA17C7DAD906}"/>
              </a:ext>
            </a:extLst>
          </p:cNvPr>
          <p:cNvGrpSpPr/>
          <p:nvPr/>
        </p:nvGrpSpPr>
        <p:grpSpPr>
          <a:xfrm>
            <a:off x="1603828" y="7605913"/>
            <a:ext cx="1263184" cy="894659"/>
            <a:chOff x="7340125" y="6807686"/>
            <a:chExt cx="1469860" cy="1064274"/>
          </a:xfrm>
        </p:grpSpPr>
        <p:pic>
          <p:nvPicPr>
            <p:cNvPr id="18" name="図 17" descr="モニター, 座る, ストリート, バス が含まれている画像&#10;&#10;自動的に生成された説明">
              <a:extLst>
                <a:ext uri="{FF2B5EF4-FFF2-40B4-BE49-F238E27FC236}">
                  <a16:creationId xmlns:a16="http://schemas.microsoft.com/office/drawing/2014/main" id="{2E732775-C191-4223-9D02-1232622F106A}"/>
                </a:ext>
              </a:extLst>
            </p:cNvPr>
            <p:cNvPicPr>
              <a:picLocks noChangeAspect="1"/>
            </p:cNvPicPr>
            <p:nvPr/>
          </p:nvPicPr>
          <p:blipFill rotWithShape="1">
            <a:blip r:embed="rId4">
              <a:extLst>
                <a:ext uri="{28A0092B-C50C-407E-A947-70E740481C1C}">
                  <a14:useLocalDpi xmlns:a14="http://schemas.microsoft.com/office/drawing/2010/main" val="0"/>
                </a:ext>
              </a:extLst>
            </a:blip>
            <a:srcRect t="17746" b="9620"/>
            <a:stretch/>
          </p:blipFill>
          <p:spPr>
            <a:xfrm rot="553783">
              <a:off x="7340125" y="7342681"/>
              <a:ext cx="918049" cy="529279"/>
            </a:xfrm>
            <a:prstGeom prst="rect">
              <a:avLst/>
            </a:prstGeom>
          </p:spPr>
        </p:pic>
        <p:grpSp>
          <p:nvGrpSpPr>
            <p:cNvPr id="19" name="グループ化 18">
              <a:extLst>
                <a:ext uri="{FF2B5EF4-FFF2-40B4-BE49-F238E27FC236}">
                  <a16:creationId xmlns:a16="http://schemas.microsoft.com/office/drawing/2014/main" id="{B99ED403-87DC-2E6D-9DC1-6B4793ADE0CA}"/>
                </a:ext>
              </a:extLst>
            </p:cNvPr>
            <p:cNvGrpSpPr/>
            <p:nvPr/>
          </p:nvGrpSpPr>
          <p:grpSpPr>
            <a:xfrm rot="525418">
              <a:off x="7637036" y="6807686"/>
              <a:ext cx="1172949" cy="727437"/>
              <a:chOff x="-3031815" y="5494249"/>
              <a:chExt cx="1172949" cy="727437"/>
            </a:xfrm>
          </p:grpSpPr>
          <p:grpSp>
            <p:nvGrpSpPr>
              <p:cNvPr id="20" name="グループ化 19">
                <a:extLst>
                  <a:ext uri="{FF2B5EF4-FFF2-40B4-BE49-F238E27FC236}">
                    <a16:creationId xmlns:a16="http://schemas.microsoft.com/office/drawing/2014/main" id="{401BDC03-AF27-524E-D901-7AECD77ED0EB}"/>
                  </a:ext>
                </a:extLst>
              </p:cNvPr>
              <p:cNvGrpSpPr>
                <a:grpSpLocks/>
              </p:cNvGrpSpPr>
              <p:nvPr/>
            </p:nvGrpSpPr>
            <p:grpSpPr>
              <a:xfrm rot="1156084">
                <a:off x="-3031815" y="5494249"/>
                <a:ext cx="1172949" cy="727437"/>
                <a:chOff x="2367432" y="5780336"/>
                <a:chExt cx="1282516" cy="997947"/>
              </a:xfrm>
            </p:grpSpPr>
            <p:pic>
              <p:nvPicPr>
                <p:cNvPr id="22" name="図 21">
                  <a:extLst>
                    <a:ext uri="{FF2B5EF4-FFF2-40B4-BE49-F238E27FC236}">
                      <a16:creationId xmlns:a16="http://schemas.microsoft.com/office/drawing/2014/main" id="{6B288893-B083-08F7-53BA-BE7C113F85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90408">
                  <a:off x="2367432" y="5835287"/>
                  <a:ext cx="1282516" cy="942996"/>
                </a:xfrm>
                <a:prstGeom prst="rect">
                  <a:avLst/>
                </a:prstGeom>
              </p:spPr>
            </p:pic>
            <p:grpSp>
              <p:nvGrpSpPr>
                <p:cNvPr id="24" name="グループ化 23">
                  <a:extLst>
                    <a:ext uri="{FF2B5EF4-FFF2-40B4-BE49-F238E27FC236}">
                      <a16:creationId xmlns:a16="http://schemas.microsoft.com/office/drawing/2014/main" id="{1DCBC87B-1F4D-A5FC-4619-AD81C47D1772}"/>
                    </a:ext>
                  </a:extLst>
                </p:cNvPr>
                <p:cNvGrpSpPr>
                  <a:grpSpLocks/>
                </p:cNvGrpSpPr>
                <p:nvPr/>
              </p:nvGrpSpPr>
              <p:grpSpPr>
                <a:xfrm>
                  <a:off x="2405616" y="5780336"/>
                  <a:ext cx="1215382" cy="959442"/>
                  <a:chOff x="2405616" y="5780336"/>
                  <a:chExt cx="1215382" cy="959442"/>
                </a:xfrm>
              </p:grpSpPr>
              <p:sp>
                <p:nvSpPr>
                  <p:cNvPr id="25" name="楕円 24">
                    <a:extLst>
                      <a:ext uri="{FF2B5EF4-FFF2-40B4-BE49-F238E27FC236}">
                        <a16:creationId xmlns:a16="http://schemas.microsoft.com/office/drawing/2014/main" id="{F8410517-18EC-3871-E1FB-4070FA839051}"/>
                      </a:ext>
                    </a:extLst>
                  </p:cNvPr>
                  <p:cNvSpPr>
                    <a:spLocks/>
                  </p:cNvSpPr>
                  <p:nvPr/>
                </p:nvSpPr>
                <p:spPr>
                  <a:xfrm rot="20203929">
                    <a:off x="2405616" y="5780336"/>
                    <a:ext cx="1215382" cy="788383"/>
                  </a:xfrm>
                  <a:custGeom>
                    <a:avLst/>
                    <a:gdLst>
                      <a:gd name="connsiteX0" fmla="*/ 0 w 1215382"/>
                      <a:gd name="connsiteY0" fmla="*/ 394192 h 788383"/>
                      <a:gd name="connsiteX1" fmla="*/ 607691 w 1215382"/>
                      <a:gd name="connsiteY1" fmla="*/ 0 h 788383"/>
                      <a:gd name="connsiteX2" fmla="*/ 1215382 w 1215382"/>
                      <a:gd name="connsiteY2" fmla="*/ 394192 h 788383"/>
                      <a:gd name="connsiteX3" fmla="*/ 607691 w 1215382"/>
                      <a:gd name="connsiteY3" fmla="*/ 788384 h 788383"/>
                      <a:gd name="connsiteX4" fmla="*/ 0 w 1215382"/>
                      <a:gd name="connsiteY4" fmla="*/ 394192 h 788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382" h="788383" extrusionOk="0">
                        <a:moveTo>
                          <a:pt x="0" y="394192"/>
                        </a:moveTo>
                        <a:cubicBezTo>
                          <a:pt x="-27470" y="159542"/>
                          <a:pt x="231594" y="15192"/>
                          <a:pt x="607691" y="0"/>
                        </a:cubicBezTo>
                        <a:cubicBezTo>
                          <a:pt x="980086" y="7742"/>
                          <a:pt x="1209713" y="176666"/>
                          <a:pt x="1215382" y="394192"/>
                        </a:cubicBezTo>
                        <a:cubicBezTo>
                          <a:pt x="1173804" y="652501"/>
                          <a:pt x="941346" y="799235"/>
                          <a:pt x="607691" y="788384"/>
                        </a:cubicBezTo>
                        <a:cubicBezTo>
                          <a:pt x="237350" y="769386"/>
                          <a:pt x="28987" y="625748"/>
                          <a:pt x="0" y="394192"/>
                        </a:cubicBezTo>
                        <a:close/>
                      </a:path>
                    </a:pathLst>
                  </a:custGeom>
                  <a:noFill/>
                  <a:ln w="6350">
                    <a:solidFill>
                      <a:schemeClr val="accent6">
                        <a:lumMod val="60000"/>
                        <a:lumOff val="40000"/>
                      </a:schemeClr>
                    </a:solidFill>
                    <a:prstDash val="lgDash"/>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弧 25">
                    <a:extLst>
                      <a:ext uri="{FF2B5EF4-FFF2-40B4-BE49-F238E27FC236}">
                        <a16:creationId xmlns:a16="http://schemas.microsoft.com/office/drawing/2014/main" id="{EAE1EF08-FDA1-3EDD-95A2-CF23477D7553}"/>
                      </a:ext>
                    </a:extLst>
                  </p:cNvPr>
                  <p:cNvSpPr>
                    <a:spLocks/>
                  </p:cNvSpPr>
                  <p:nvPr/>
                </p:nvSpPr>
                <p:spPr>
                  <a:xfrm rot="1505943">
                    <a:off x="2892565" y="6484504"/>
                    <a:ext cx="111125" cy="255274"/>
                  </a:xfrm>
                  <a:prstGeom prst="arc">
                    <a:avLst>
                      <a:gd name="adj1" fmla="val 17201813"/>
                      <a:gd name="adj2" fmla="val 4045414"/>
                    </a:avLst>
                  </a:prstGeom>
                  <a:ln w="6350">
                    <a:solidFill>
                      <a:schemeClr val="accent6">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sp>
            <p:nvSpPr>
              <p:cNvPr id="21" name="テキスト ボックス 20">
                <a:extLst>
                  <a:ext uri="{FF2B5EF4-FFF2-40B4-BE49-F238E27FC236}">
                    <a16:creationId xmlns:a16="http://schemas.microsoft.com/office/drawing/2014/main" id="{BFD6296F-C31C-38BA-3E5C-9A3A0B70C60B}"/>
                  </a:ext>
                </a:extLst>
              </p:cNvPr>
              <p:cNvSpPr txBox="1">
                <a:spLocks/>
              </p:cNvSpPr>
              <p:nvPr/>
            </p:nvSpPr>
            <p:spPr>
              <a:xfrm rot="21285484">
                <a:off x="-2880032" y="5593906"/>
                <a:ext cx="915156" cy="366128"/>
              </a:xfrm>
              <a:prstGeom prst="rect">
                <a:avLst/>
              </a:prstGeom>
              <a:noFill/>
            </p:spPr>
            <p:txBody>
              <a:bodyPr wrap="square" lIns="0" tIns="0" rIns="0" bIns="0" rtlCol="0" anchor="ctr" anchorCtr="1">
                <a:spAutoFit/>
              </a:bodyPr>
              <a:lstStyle/>
              <a:p>
                <a:r>
                  <a:rPr kumimoji="1" lang="ja-JP" altLang="en-US" sz="1000" dirty="0">
                    <a:latin typeface="kawaii手書き文字" panose="02000600000000000000" pitchFamily="2" charset="-128"/>
                    <a:ea typeface="kawaii手書き文字" panose="02000600000000000000" pitchFamily="2" charset="-128"/>
                  </a:rPr>
                  <a:t>許可業者なら</a:t>
                </a:r>
                <a:endParaRPr kumimoji="1" lang="en-US" altLang="ja-JP" sz="1000" dirty="0">
                  <a:latin typeface="kawaii手書き文字" panose="02000600000000000000" pitchFamily="2" charset="-128"/>
                  <a:ea typeface="kawaii手書き文字" panose="02000600000000000000" pitchFamily="2" charset="-128"/>
                </a:endParaRPr>
              </a:p>
              <a:p>
                <a:r>
                  <a:rPr kumimoji="1" lang="ja-JP" altLang="en-US" sz="1000" dirty="0">
                    <a:latin typeface="kawaii手書き文字" panose="02000600000000000000" pitchFamily="2" charset="-128"/>
                    <a:ea typeface="kawaii手書き文字" panose="02000600000000000000" pitchFamily="2" charset="-128"/>
                  </a:rPr>
                  <a:t>安全♪安心☆</a:t>
                </a:r>
              </a:p>
            </p:txBody>
          </p:sp>
        </p:grpSp>
      </p:grpSp>
      <p:cxnSp>
        <p:nvCxnSpPr>
          <p:cNvPr id="27" name="直線コネクタ 26">
            <a:extLst>
              <a:ext uri="{FF2B5EF4-FFF2-40B4-BE49-F238E27FC236}">
                <a16:creationId xmlns:a16="http://schemas.microsoft.com/office/drawing/2014/main" id="{2B918A17-EBB3-366F-6697-4D4E56E3907B}"/>
              </a:ext>
            </a:extLst>
          </p:cNvPr>
          <p:cNvCxnSpPr>
            <a:cxnSpLocks/>
          </p:cNvCxnSpPr>
          <p:nvPr/>
        </p:nvCxnSpPr>
        <p:spPr>
          <a:xfrm>
            <a:off x="3313877" y="5156353"/>
            <a:ext cx="0" cy="2280953"/>
          </a:xfrm>
          <a:prstGeom prst="line">
            <a:avLst/>
          </a:prstGeom>
          <a:ln w="9525">
            <a:prstDash val="dashDot"/>
          </a:ln>
        </p:spPr>
        <p:style>
          <a:lnRef idx="1">
            <a:schemeClr val="accent5"/>
          </a:lnRef>
          <a:fillRef idx="0">
            <a:schemeClr val="accent5"/>
          </a:fillRef>
          <a:effectRef idx="0">
            <a:schemeClr val="accent5"/>
          </a:effectRef>
          <a:fontRef idx="minor">
            <a:schemeClr val="tx1"/>
          </a:fontRef>
        </p:style>
      </p:cxnSp>
      <p:sp>
        <p:nvSpPr>
          <p:cNvPr id="28" name="テキスト ボックス 27">
            <a:extLst>
              <a:ext uri="{FF2B5EF4-FFF2-40B4-BE49-F238E27FC236}">
                <a16:creationId xmlns:a16="http://schemas.microsoft.com/office/drawing/2014/main" id="{5D223F88-5D44-36D9-65F4-5454580E73D8}"/>
              </a:ext>
            </a:extLst>
          </p:cNvPr>
          <p:cNvSpPr txBox="1"/>
          <p:nvPr/>
        </p:nvSpPr>
        <p:spPr>
          <a:xfrm>
            <a:off x="288780" y="5144418"/>
            <a:ext cx="2916633" cy="2304821"/>
          </a:xfrm>
          <a:prstGeom prst="rect">
            <a:avLst/>
          </a:prstGeom>
          <a:noFill/>
        </p:spPr>
        <p:txBody>
          <a:bodyPr wrap="square" lIns="0" tIns="0" rIns="0" bIns="0" rtlCol="0">
            <a:noAutofit/>
          </a:bodyPr>
          <a:lstStyle/>
          <a:p>
            <a:pPr>
              <a:lnSpc>
                <a:spcPts val="1900"/>
              </a:lnSpc>
            </a:pPr>
            <a:r>
              <a:rPr lang="ja-JP" altLang="en-US" sz="1100" b="1" dirty="0">
                <a:latin typeface="UD デジタル 教科書体 NK-R" panose="02020400000000000000" pitchFamily="18" charset="-128"/>
                <a:ea typeface="UD デジタル 教科書体 NK-R" panose="02020400000000000000" pitchFamily="18" charset="-128"/>
              </a:rPr>
              <a:t>● </a:t>
            </a:r>
            <a:r>
              <a:rPr lang="ja-JP" altLang="en-US" sz="1100" b="1" u="dotted" dirty="0">
                <a:latin typeface="UD デジタル 教科書体 NK-R" panose="02020400000000000000" pitchFamily="18" charset="-128"/>
                <a:ea typeface="UD デジタル 教科書体 NK-R" panose="02020400000000000000" pitchFamily="18" charset="-128"/>
              </a:rPr>
              <a:t>トラブル回避の一助として</a:t>
            </a:r>
            <a:endParaRPr lang="en-US" altLang="ja-JP" sz="1100" b="1" u="dotted" dirty="0">
              <a:latin typeface="UD デジタル 教科書体 NK-R" panose="02020400000000000000" pitchFamily="18" charset="-128"/>
              <a:ea typeface="UD デジタル 教科書体 NK-R" panose="02020400000000000000" pitchFamily="18" charset="-128"/>
            </a:endParaRPr>
          </a:p>
          <a:p>
            <a:pPr>
              <a:lnSpc>
                <a:spcPts val="1500"/>
              </a:lnSpc>
            </a:pPr>
            <a:r>
              <a:rPr lang="ja-JP" altLang="en-US" sz="1050" dirty="0">
                <a:latin typeface="UD デジタル 教科書体 NK-R" panose="02020400000000000000" pitchFamily="18" charset="-128"/>
                <a:ea typeface="UD デジタル 教科書体 NK-R" panose="02020400000000000000" pitchFamily="18" charset="-128"/>
              </a:rPr>
              <a:t>処理委託の根幹的内容</a:t>
            </a:r>
            <a:r>
              <a:rPr lang="en-US" altLang="ja-JP" sz="800" dirty="0">
                <a:latin typeface="UD デジタル 教科書体 NK-R" panose="02020400000000000000" pitchFamily="18" charset="-128"/>
                <a:ea typeface="UD デジタル 教科書体 NK-R" panose="02020400000000000000" pitchFamily="18" charset="-128"/>
              </a:rPr>
              <a:t>(※)</a:t>
            </a:r>
            <a:r>
              <a:rPr lang="ja-JP" altLang="en-US" sz="1050" dirty="0">
                <a:latin typeface="UD デジタル 教科書体 NK-R" panose="02020400000000000000" pitchFamily="18" charset="-128"/>
                <a:ea typeface="UD デジタル 教科書体 NK-R" panose="02020400000000000000" pitchFamily="18" charset="-128"/>
              </a:rPr>
              <a:t>を明記した契約書による契約締結を、一廃協は推奨いたします。</a:t>
            </a:r>
            <a:endParaRPr lang="en-US" altLang="ja-JP" sz="1050" dirty="0">
              <a:latin typeface="UD デジタル 教科書体 NK-R" panose="02020400000000000000" pitchFamily="18" charset="-128"/>
              <a:ea typeface="UD デジタル 教科書体 NK-R" panose="02020400000000000000" pitchFamily="18" charset="-128"/>
            </a:endParaRPr>
          </a:p>
          <a:p>
            <a:pPr algn="r">
              <a:lnSpc>
                <a:spcPts val="1300"/>
              </a:lnSpc>
            </a:pPr>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a:t>
            </a:r>
            <a:r>
              <a:rPr lang="ja-JP" altLang="en-US" sz="800" dirty="0">
                <a:latin typeface="UD デジタル 教科書体 NK-R" panose="02020400000000000000" pitchFamily="18" charset="-128"/>
                <a:ea typeface="UD デジタル 教科書体 NK-R" panose="02020400000000000000" pitchFamily="18" charset="-128"/>
              </a:rPr>
              <a:t>）</a:t>
            </a:r>
            <a:r>
              <a:rPr lang="ja-JP" altLang="en-US" sz="900" dirty="0">
                <a:latin typeface="UD デジタル 教科書体 NK-R" panose="02020400000000000000" pitchFamily="18" charset="-128"/>
                <a:ea typeface="UD デジタル 教科書体 NK-R" panose="02020400000000000000" pitchFamily="18" charset="-128"/>
              </a:rPr>
              <a:t>廃棄物の種類・数量、料金、契約の有効期限等</a:t>
            </a:r>
            <a:endParaRPr lang="en-US" altLang="ja-JP" sz="900" dirty="0">
              <a:latin typeface="UD デジタル 教科書体 NK-R" panose="02020400000000000000" pitchFamily="18" charset="-128"/>
              <a:ea typeface="UD デジタル 教科書体 NK-R" panose="02020400000000000000" pitchFamily="18" charset="-128"/>
            </a:endParaRPr>
          </a:p>
          <a:p>
            <a:pPr>
              <a:lnSpc>
                <a:spcPts val="1900"/>
              </a:lnSpc>
              <a:spcBef>
                <a:spcPts val="400"/>
              </a:spcBef>
            </a:pPr>
            <a:r>
              <a:rPr lang="ja-JP" altLang="en-US" sz="1100" b="1" dirty="0">
                <a:latin typeface="UD デジタル 教科書体 NK-R" panose="02020400000000000000" pitchFamily="18" charset="-128"/>
                <a:ea typeface="UD デジタル 教科書体 NK-R" panose="02020400000000000000" pitchFamily="18" charset="-128"/>
              </a:rPr>
              <a:t>● </a:t>
            </a:r>
            <a:r>
              <a:rPr lang="ja-JP" altLang="en-US" sz="1100" b="1" u="dotted" dirty="0">
                <a:latin typeface="UD デジタル 教科書体 NK-R" panose="02020400000000000000" pitchFamily="18" charset="-128"/>
                <a:ea typeface="UD デジタル 教科書体 NK-R" panose="02020400000000000000" pitchFamily="18" charset="-128"/>
              </a:rPr>
              <a:t>処理委託契約書の内容は</a:t>
            </a:r>
            <a:endParaRPr lang="en-US" altLang="ja-JP" sz="1100" b="1" u="dotted" dirty="0">
              <a:latin typeface="UD デジタル 教科書体 NK-R" panose="02020400000000000000" pitchFamily="18" charset="-128"/>
              <a:ea typeface="UD デジタル 教科書体 NK-R" panose="02020400000000000000" pitchFamily="18" charset="-128"/>
            </a:endParaRPr>
          </a:p>
          <a:p>
            <a:pPr>
              <a:lnSpc>
                <a:spcPts val="1500"/>
              </a:lnSpc>
            </a:pPr>
            <a:r>
              <a:rPr lang="ja-JP" altLang="en-US" sz="1050" dirty="0">
                <a:latin typeface="UD デジタル 教科書体 NK-R" panose="02020400000000000000" pitchFamily="18" charset="-128"/>
                <a:ea typeface="UD デジタル 教科書体 NK-R" panose="02020400000000000000" pitchFamily="18" charset="-128"/>
              </a:rPr>
              <a:t>廃棄物処理法で定められた産業廃棄物処理委託契約書と同等のものであることをおすすめいたします。</a:t>
            </a:r>
            <a:endParaRPr lang="en-US" altLang="ja-JP" sz="1050" dirty="0">
              <a:latin typeface="UD デジタル 教科書体 NK-R" panose="02020400000000000000" pitchFamily="18" charset="-128"/>
              <a:ea typeface="UD デジタル 教科書体 NK-R" panose="02020400000000000000" pitchFamily="18" charset="-128"/>
            </a:endParaRPr>
          </a:p>
          <a:p>
            <a:pPr>
              <a:lnSpc>
                <a:spcPts val="1900"/>
              </a:lnSpc>
              <a:spcBef>
                <a:spcPts val="400"/>
              </a:spcBef>
            </a:pPr>
            <a:r>
              <a:rPr lang="ja-JP" altLang="en-US" sz="1000" b="1" dirty="0">
                <a:latin typeface="UD デジタル 教科書体 NK-R" panose="02020400000000000000" pitchFamily="18" charset="-128"/>
                <a:ea typeface="UD デジタル 教科書体 NK-R" panose="02020400000000000000" pitchFamily="18" charset="-128"/>
              </a:rPr>
              <a:t>● </a:t>
            </a:r>
            <a:r>
              <a:rPr lang="ja-JP" altLang="en-US" sz="1100" b="1" u="dotted" dirty="0">
                <a:latin typeface="UD デジタル 教科書体 NK-R" panose="02020400000000000000" pitchFamily="18" charset="-128"/>
                <a:ea typeface="UD デジタル 教科書体 NK-R" panose="02020400000000000000" pitchFamily="18" charset="-128"/>
              </a:rPr>
              <a:t>管理会社等が介在する場合は</a:t>
            </a:r>
            <a:endParaRPr lang="en-US" altLang="ja-JP" sz="1100" b="1" u="dotted" dirty="0">
              <a:latin typeface="UD デジタル 教科書体 NK-R" panose="02020400000000000000" pitchFamily="18" charset="-128"/>
              <a:ea typeface="UD デジタル 教科書体 NK-R" panose="02020400000000000000" pitchFamily="18" charset="-128"/>
            </a:endParaRPr>
          </a:p>
          <a:p>
            <a:pPr>
              <a:lnSpc>
                <a:spcPts val="1500"/>
              </a:lnSpc>
            </a:pPr>
            <a:r>
              <a:rPr lang="ja-JP" altLang="en-US" sz="1050" dirty="0">
                <a:latin typeface="UD デジタル 教科書体 NK-R" panose="02020400000000000000" pitchFamily="18" charset="-128"/>
                <a:ea typeface="UD デジタル 教科書体 NK-R" panose="02020400000000000000" pitchFamily="18" charset="-128"/>
              </a:rPr>
              <a:t>三者の契約書に、</a:t>
            </a:r>
            <a:r>
              <a:rPr lang="en-US" altLang="ja-JP" sz="1050" dirty="0">
                <a:latin typeface="UD デジタル 教科書体 NK-R" panose="02020400000000000000" pitchFamily="18" charset="-128"/>
                <a:ea typeface="UD デジタル 教科書体 NK-R" panose="02020400000000000000" pitchFamily="18" charset="-128"/>
              </a:rPr>
              <a:t>『</a:t>
            </a:r>
            <a:r>
              <a:rPr lang="ja-JP" altLang="en-US" sz="1050" b="1" dirty="0">
                <a:latin typeface="UD デジタル 教科書体 NK-R" panose="02020400000000000000" pitchFamily="18" charset="-128"/>
                <a:ea typeface="UD デジタル 教科書体 NK-R" panose="02020400000000000000" pitchFamily="18" charset="-128"/>
              </a:rPr>
              <a:t>各々の役割、事業の範囲、料金等を示す</a:t>
            </a:r>
            <a:r>
              <a:rPr lang="en-US" altLang="ja-JP" sz="1050" b="1" dirty="0">
                <a:latin typeface="UD デジタル 教科書体 NK-R" panose="02020400000000000000" pitchFamily="18" charset="-128"/>
                <a:ea typeface="UD デジタル 教科書体 NK-R" panose="02020400000000000000" pitchFamily="18" charset="-128"/>
              </a:rPr>
              <a:t>』</a:t>
            </a:r>
            <a:r>
              <a:rPr lang="ja-JP" altLang="en-US" sz="1050" dirty="0">
                <a:latin typeface="UD デジタル 教科書体 NK-R" panose="02020400000000000000" pitchFamily="18" charset="-128"/>
                <a:ea typeface="UD デジタル 教科書体 NK-R" panose="02020400000000000000" pitchFamily="18" charset="-128"/>
              </a:rPr>
              <a:t>ことで、トラブルの回避や法的リスクの低下が見込めます。</a:t>
            </a:r>
            <a:endParaRPr lang="en-US" altLang="ja-JP" sz="1200" b="1" dirty="0">
              <a:latin typeface="UD デジタル 教科書体 NK-R" panose="02020400000000000000" pitchFamily="18" charset="-128"/>
              <a:ea typeface="UD デジタル 教科書体 NK-R" panose="02020400000000000000" pitchFamily="18" charset="-128"/>
            </a:endParaRPr>
          </a:p>
        </p:txBody>
      </p:sp>
      <p:sp>
        <p:nvSpPr>
          <p:cNvPr id="30" name="テキスト ボックス 29">
            <a:extLst>
              <a:ext uri="{FF2B5EF4-FFF2-40B4-BE49-F238E27FC236}">
                <a16:creationId xmlns:a16="http://schemas.microsoft.com/office/drawing/2014/main" id="{C491709E-E0FA-CE71-5F2B-DCCBEA253DE6}"/>
              </a:ext>
            </a:extLst>
          </p:cNvPr>
          <p:cNvSpPr txBox="1"/>
          <p:nvPr/>
        </p:nvSpPr>
        <p:spPr>
          <a:xfrm>
            <a:off x="3461842" y="5174366"/>
            <a:ext cx="3101596" cy="2244924"/>
          </a:xfrm>
          <a:prstGeom prst="rect">
            <a:avLst/>
          </a:prstGeom>
          <a:noFill/>
        </p:spPr>
        <p:txBody>
          <a:bodyPr wrap="square" lIns="0" tIns="0" rIns="0" bIns="0" rtlCol="0">
            <a:noAutofit/>
          </a:bodyPr>
          <a:lstStyle/>
          <a:p>
            <a:pPr>
              <a:lnSpc>
                <a:spcPts val="1900"/>
              </a:lnSpc>
              <a:spcAft>
                <a:spcPts val="200"/>
              </a:spcAft>
            </a:pPr>
            <a:r>
              <a:rPr lang="ja-JP" altLang="en-US" sz="1100" b="1" dirty="0">
                <a:latin typeface="UD デジタル 教科書体 NK-R" panose="02020400000000000000" pitchFamily="18" charset="-128"/>
                <a:ea typeface="UD デジタル 教科書体 NK-R" panose="02020400000000000000" pitchFamily="18" charset="-128"/>
              </a:rPr>
              <a:t>● </a:t>
            </a:r>
            <a:r>
              <a:rPr lang="ja-JP" altLang="en-US" sz="1100" b="1" u="dotted" dirty="0">
                <a:latin typeface="UD デジタル 教科書体 NK-R" panose="02020400000000000000" pitchFamily="18" charset="-128"/>
                <a:ea typeface="UD デジタル 教科書体 NK-R" panose="02020400000000000000" pitchFamily="18" charset="-128"/>
              </a:rPr>
              <a:t>契約の「ある」と安心なこと</a:t>
            </a:r>
            <a:r>
              <a:rPr lang="en-US" altLang="ja-JP" sz="1100" b="1" u="dotted" dirty="0">
                <a:latin typeface="UD デジタル 教科書体 NK-R" panose="02020400000000000000" pitchFamily="18" charset="-128"/>
                <a:ea typeface="UD デジタル 教科書体 NK-R" panose="02020400000000000000" pitchFamily="18" charset="-128"/>
              </a:rPr>
              <a:t>(</a:t>
            </a:r>
            <a:r>
              <a:rPr lang="ja-JP" altLang="en-US" sz="1100" b="1" u="dotted" dirty="0">
                <a:latin typeface="UD デジタル 教科書体 NK-R" panose="02020400000000000000" pitchFamily="18" charset="-128"/>
                <a:ea typeface="UD デジタル 教科書体 NK-R" panose="02020400000000000000" pitchFamily="18" charset="-128"/>
              </a:rPr>
              <a:t>一例</a:t>
            </a:r>
            <a:r>
              <a:rPr lang="en-US" altLang="ja-JP" sz="1100" b="1" u="dotted" dirty="0">
                <a:latin typeface="UD デジタル 教科書体 NK-R" panose="02020400000000000000" pitchFamily="18" charset="-128"/>
                <a:ea typeface="UD デジタル 教科書体 NK-R" panose="02020400000000000000" pitchFamily="18" charset="-128"/>
              </a:rPr>
              <a:t>)</a:t>
            </a:r>
            <a:r>
              <a:rPr lang="ja-JP" altLang="en-US" sz="1100" b="1" dirty="0">
                <a:latin typeface="UD デジタル 教科書体 NK-R" panose="02020400000000000000" pitchFamily="18" charset="-128"/>
                <a:ea typeface="UD デジタル 教科書体 NK-R" panose="02020400000000000000" pitchFamily="18" charset="-128"/>
              </a:rPr>
              <a:t> </a:t>
            </a:r>
            <a:endParaRPr lang="en-US" altLang="ja-JP" sz="1100" dirty="0">
              <a:latin typeface="源泉丸ゴシック EL" panose="020B0200000000000000" pitchFamily="50" charset="-128"/>
              <a:ea typeface="源泉丸ゴシック EL" panose="020B0200000000000000" pitchFamily="50" charset="-128"/>
            </a:endParaRPr>
          </a:p>
          <a:p>
            <a:pPr marL="180000" indent="-171450">
              <a:lnSpc>
                <a:spcPts val="1700"/>
              </a:lnSpc>
              <a:buFont typeface="Aptos" panose="020B0004020202020204" pitchFamily="34" charset="0"/>
              <a:buChar char="☐"/>
            </a:pPr>
            <a:r>
              <a:rPr kumimoji="1" lang="ja-JP" altLang="en-US" sz="1050"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お客様と許可業者との直接契約である</a:t>
            </a:r>
            <a:endParaRPr kumimoji="1" lang="en-US" altLang="ja-JP" sz="1050"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endParaRPr>
          </a:p>
          <a:p>
            <a:pPr marL="180000" indent="-171450">
              <a:lnSpc>
                <a:spcPts val="1700"/>
              </a:lnSpc>
              <a:buFont typeface="Aptos" panose="020B0004020202020204" pitchFamily="34" charset="0"/>
              <a:buChar char="☐"/>
            </a:pPr>
            <a:r>
              <a:rPr kumimoji="1" lang="ja-JP" altLang="en-US" sz="1050"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業務内容が許認可の事業範囲内である</a:t>
            </a:r>
            <a:endParaRPr kumimoji="1" lang="en-US" altLang="ja-JP" sz="1050"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endParaRPr>
          </a:p>
          <a:p>
            <a:pPr marL="180000" indent="-171450">
              <a:lnSpc>
                <a:spcPts val="1700"/>
              </a:lnSpc>
              <a:buFont typeface="Aptos" panose="020B0004020202020204" pitchFamily="34" charset="0"/>
              <a:buChar char="☐"/>
            </a:pPr>
            <a:r>
              <a:rPr kumimoji="1" lang="ja-JP" altLang="en-US" sz="1050"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分別、保管等が適正か確認してある</a:t>
            </a:r>
            <a:endParaRPr kumimoji="1" lang="en-US" altLang="ja-JP" sz="1050"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endParaRPr>
          </a:p>
          <a:p>
            <a:pPr marL="180000" indent="-171450">
              <a:lnSpc>
                <a:spcPts val="1700"/>
              </a:lnSpc>
              <a:buFont typeface="Aptos" panose="020B0004020202020204" pitchFamily="34" charset="0"/>
              <a:buChar char="☐"/>
            </a:pPr>
            <a:r>
              <a:rPr kumimoji="1" lang="ja-JP" altLang="en-US" sz="1050"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収集時間・方法、立地条件を確認してある</a:t>
            </a:r>
            <a:endParaRPr kumimoji="1" lang="en-US" altLang="ja-JP" sz="1050"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endParaRPr>
          </a:p>
          <a:p>
            <a:pPr marL="180000" indent="-171450">
              <a:lnSpc>
                <a:spcPts val="1700"/>
              </a:lnSpc>
              <a:buFont typeface="Aptos" panose="020B0004020202020204" pitchFamily="34" charset="0"/>
              <a:buChar char="☐"/>
            </a:pPr>
            <a:r>
              <a:rPr kumimoji="1" lang="ja-JP" altLang="en-US" sz="1050"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契約期間</a:t>
            </a:r>
            <a:r>
              <a:rPr kumimoji="1" lang="en-US" altLang="ja-JP" sz="1050"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a:t>
            </a:r>
            <a:r>
              <a:rPr kumimoji="1" lang="ja-JP" altLang="en-US" sz="1050"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開始・解除</a:t>
            </a:r>
            <a:r>
              <a:rPr kumimoji="1" lang="en-US" altLang="ja-JP" sz="1050"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a:t>
            </a:r>
            <a:r>
              <a:rPr kumimoji="1" lang="ja-JP" altLang="en-US" sz="1050"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について確認してある</a:t>
            </a:r>
            <a:endParaRPr kumimoji="1" lang="en-US" altLang="ja-JP" sz="1050"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endParaRPr>
          </a:p>
          <a:p>
            <a:pPr marL="180000" indent="-171450">
              <a:lnSpc>
                <a:spcPts val="1700"/>
              </a:lnSpc>
              <a:buFont typeface="Aptos" panose="020B0004020202020204" pitchFamily="34" charset="0"/>
              <a:buChar char="☐"/>
            </a:pPr>
            <a:r>
              <a:rPr kumimoji="1" lang="ja-JP" altLang="en-US" sz="1050"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ごみ排出量、排出場所等を確認してある</a:t>
            </a:r>
            <a:endParaRPr kumimoji="1" lang="en-US" altLang="ja-JP" sz="1050"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endParaRPr>
          </a:p>
          <a:p>
            <a:pPr marL="180000" indent="-171450">
              <a:lnSpc>
                <a:spcPts val="1700"/>
              </a:lnSpc>
              <a:buFont typeface="Aptos" panose="020B0004020202020204" pitchFamily="34" charset="0"/>
              <a:buChar char="☐"/>
            </a:pPr>
            <a:r>
              <a:rPr kumimoji="1" lang="ja-JP" altLang="en-US" sz="1050"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ごみの適正処理に必要な料金設定である</a:t>
            </a:r>
            <a:endParaRPr kumimoji="1" lang="en-US" altLang="ja-JP" sz="1050"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endParaRPr>
          </a:p>
          <a:p>
            <a:pPr marL="180000" indent="-171450">
              <a:lnSpc>
                <a:spcPts val="1700"/>
              </a:lnSpc>
              <a:buFont typeface="Aptos" panose="020B0004020202020204" pitchFamily="34" charset="0"/>
              <a:buChar char="☐"/>
            </a:pPr>
            <a:r>
              <a:rPr kumimoji="1" lang="ja-JP" altLang="en-US" sz="1050"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産業廃棄物は別契約である</a:t>
            </a:r>
            <a:endParaRPr kumimoji="1" lang="en-US" altLang="ja-JP" sz="1050"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endParaRPr>
          </a:p>
          <a:p>
            <a:pPr marL="180000" indent="-171450">
              <a:lnSpc>
                <a:spcPts val="1700"/>
              </a:lnSpc>
              <a:buFont typeface="Aptos" panose="020B0004020202020204" pitchFamily="34" charset="0"/>
              <a:buChar char="☐"/>
            </a:pPr>
            <a:r>
              <a:rPr kumimoji="1" lang="ja-JP" altLang="en-US" sz="1050"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産業廃棄物の回収時はマニフェスト交付の予定がある</a:t>
            </a:r>
            <a:endParaRPr kumimoji="1" lang="en-US" altLang="ja-JP" sz="1200" b="1"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endParaRPr>
          </a:p>
          <a:p>
            <a:pPr marL="171450" indent="-171450">
              <a:lnSpc>
                <a:spcPts val="2100"/>
              </a:lnSpc>
              <a:buFont typeface="Aptos" panose="020B0004020202020204" pitchFamily="34" charset="0"/>
              <a:buChar char="☐"/>
            </a:pPr>
            <a:endParaRPr kumimoji="1" lang="en-US" altLang="ja-JP" sz="1200" b="1"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endParaRPr>
          </a:p>
          <a:p>
            <a:pPr marL="171450" indent="-171450">
              <a:lnSpc>
                <a:spcPts val="1900"/>
              </a:lnSpc>
              <a:spcAft>
                <a:spcPts val="600"/>
              </a:spcAft>
              <a:buFont typeface="Wingdings" panose="05000000000000000000" pitchFamily="2" charset="2"/>
              <a:buChar char="p"/>
            </a:pPr>
            <a:endParaRPr kumimoji="1" lang="en-US" altLang="ja-JP" sz="1200" b="1"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endParaRPr>
          </a:p>
          <a:p>
            <a:pPr marL="171450" indent="-171450">
              <a:lnSpc>
                <a:spcPts val="1900"/>
              </a:lnSpc>
              <a:spcAft>
                <a:spcPts val="600"/>
              </a:spcAft>
              <a:buFont typeface="Wingdings" panose="05000000000000000000" pitchFamily="2" charset="2"/>
              <a:buChar char="p"/>
            </a:pPr>
            <a:endParaRPr kumimoji="1" lang="en-US" altLang="ja-JP" sz="1200" b="1" spc="-5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endParaRPr>
          </a:p>
        </p:txBody>
      </p:sp>
      <p:sp>
        <p:nvSpPr>
          <p:cNvPr id="31" name="吹き出し: 角を丸めた四角形 30">
            <a:extLst>
              <a:ext uri="{FF2B5EF4-FFF2-40B4-BE49-F238E27FC236}">
                <a16:creationId xmlns:a16="http://schemas.microsoft.com/office/drawing/2014/main" id="{9BB3594B-C55A-37E0-30D9-9506EB7318E1}"/>
              </a:ext>
            </a:extLst>
          </p:cNvPr>
          <p:cNvSpPr/>
          <p:nvPr/>
        </p:nvSpPr>
        <p:spPr>
          <a:xfrm rot="411729">
            <a:off x="5800698" y="5056393"/>
            <a:ext cx="890150" cy="387403"/>
          </a:xfrm>
          <a:prstGeom prst="wedgeRoundRectCallout">
            <a:avLst>
              <a:gd name="adj1" fmla="val -60184"/>
              <a:gd name="adj2" fmla="val 22622"/>
              <a:gd name="adj3" fmla="val 16667"/>
            </a:avLst>
          </a:prstGeom>
          <a:ln w="63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lIns="108000" tIns="0" rIns="0" bIns="0" rtlCol="0" anchor="ctr"/>
          <a:lstStyle/>
          <a:p>
            <a:pPr>
              <a:lnSpc>
                <a:spcPts val="1200"/>
              </a:lnSpc>
            </a:pPr>
            <a:r>
              <a:rPr kumimoji="1"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契約者間で</a:t>
            </a:r>
            <a:endParaRPr kumimoji="1" lang="en-US" altLang="ja-JP" sz="1000" dirty="0">
              <a:solidFill>
                <a:schemeClr val="tx1"/>
              </a:solidFill>
              <a:latin typeface="UD デジタル 教科書体 NP-R" panose="02020400000000000000" pitchFamily="18" charset="-128"/>
              <a:ea typeface="UD デジタル 教科書体 NP-R" panose="02020400000000000000" pitchFamily="18" charset="-128"/>
            </a:endParaRPr>
          </a:p>
          <a:p>
            <a:pPr>
              <a:lnSpc>
                <a:spcPts val="1200"/>
              </a:lnSpc>
            </a:pPr>
            <a:r>
              <a:rPr kumimoji="1"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相互確認を</a:t>
            </a:r>
            <a:r>
              <a:rPr kumimoji="1" lang="en-US" altLang="ja-JP" sz="100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9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54" name="四角形: 角を丸くする 53">
            <a:extLst>
              <a:ext uri="{FF2B5EF4-FFF2-40B4-BE49-F238E27FC236}">
                <a16:creationId xmlns:a16="http://schemas.microsoft.com/office/drawing/2014/main" id="{3B399B67-F9E4-1A3F-876B-C04C6697162E}"/>
              </a:ext>
            </a:extLst>
          </p:cNvPr>
          <p:cNvSpPr/>
          <p:nvPr/>
        </p:nvSpPr>
        <p:spPr>
          <a:xfrm>
            <a:off x="288495" y="795882"/>
            <a:ext cx="1496533" cy="730951"/>
          </a:xfrm>
          <a:prstGeom prst="roundRect">
            <a:avLst>
              <a:gd name="adj" fmla="val 9679"/>
            </a:avLst>
          </a:prstGeom>
          <a:ln w="9525"/>
        </p:spPr>
        <p:style>
          <a:lnRef idx="2">
            <a:schemeClr val="dk1"/>
          </a:lnRef>
          <a:fillRef idx="1">
            <a:schemeClr val="lt1"/>
          </a:fillRef>
          <a:effectRef idx="0">
            <a:schemeClr val="dk1"/>
          </a:effectRef>
          <a:fontRef idx="minor">
            <a:schemeClr val="dk1"/>
          </a:fontRef>
        </p:style>
        <p:txBody>
          <a:bodyPr rtlCol="0" anchor="ctr"/>
          <a:lstStyle/>
          <a:p>
            <a:pPr>
              <a:spcAft>
                <a:spcPts val="600"/>
              </a:spcAft>
            </a:pP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送付してきたのは？</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spcAft>
                <a:spcPts val="200"/>
              </a:spcAft>
            </a:pPr>
            <a:r>
              <a:rPr kumimoji="1" lang="en-US" altLang="ja-JP" sz="1000" dirty="0">
                <a:solidFill>
                  <a:srgbClr val="0070C0"/>
                </a:solidFill>
                <a:latin typeface="HG丸ｺﾞｼｯｸM-PRO" panose="020F0600000000000000" pitchFamily="50" charset="-128"/>
                <a:ea typeface="HG丸ｺﾞｼｯｸM-PRO" panose="020F0600000000000000" pitchFamily="50" charset="-128"/>
              </a:rPr>
              <a:t>A</a:t>
            </a:r>
            <a:r>
              <a:rPr kumimoji="1" lang="ja-JP" altLang="en-US" sz="1000" dirty="0">
                <a:solidFill>
                  <a:srgbClr val="0070C0"/>
                </a:solidFill>
                <a:latin typeface="HG丸ｺﾞｼｯｸM-PRO" panose="020F0600000000000000" pitchFamily="50" charset="-128"/>
                <a:ea typeface="HG丸ｺﾞｼｯｸM-PRO" panose="020F0600000000000000" pitchFamily="50" charset="-128"/>
              </a:rPr>
              <a:t>： 契約者</a:t>
            </a:r>
            <a:endParaRPr kumimoji="1" lang="en-US" altLang="ja-JP" sz="1000" dirty="0">
              <a:solidFill>
                <a:srgbClr val="0070C0"/>
              </a:solidFill>
              <a:latin typeface="HG丸ｺﾞｼｯｸM-PRO" panose="020F0600000000000000" pitchFamily="50" charset="-128"/>
              <a:ea typeface="HG丸ｺﾞｼｯｸM-PRO" panose="020F0600000000000000" pitchFamily="50" charset="-128"/>
            </a:endParaRPr>
          </a:p>
          <a:p>
            <a:pPr>
              <a:spcAft>
                <a:spcPts val="200"/>
              </a:spcAft>
            </a:pPr>
            <a:r>
              <a:rPr kumimoji="1" lang="en-US" altLang="ja-JP" sz="1000" dirty="0">
                <a:solidFill>
                  <a:schemeClr val="accent2">
                    <a:lumMod val="75000"/>
                  </a:schemeClr>
                </a:solidFill>
                <a:latin typeface="HG丸ｺﾞｼｯｸM-PRO" panose="020F0600000000000000" pitchFamily="50" charset="-128"/>
                <a:ea typeface="HG丸ｺﾞｼｯｸM-PRO" panose="020F0600000000000000" pitchFamily="50" charset="-128"/>
              </a:rPr>
              <a:t>B</a:t>
            </a:r>
            <a:r>
              <a:rPr kumimoji="1" lang="ja-JP" altLang="en-US" sz="1000" dirty="0">
                <a:solidFill>
                  <a:schemeClr val="accent2">
                    <a:lumMod val="75000"/>
                  </a:schemeClr>
                </a:solidFill>
                <a:latin typeface="HG丸ｺﾞｼｯｸM-PRO" panose="020F0600000000000000" pitchFamily="50" charset="-128"/>
                <a:ea typeface="HG丸ｺﾞｼｯｸM-PRO" panose="020F0600000000000000" pitchFamily="50" charset="-128"/>
              </a:rPr>
              <a:t>： 契約者ではない</a:t>
            </a:r>
            <a:endParaRPr kumimoji="1" lang="en-US" altLang="ja-JP" sz="1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29" name="吹き出し: 円形 28">
            <a:extLst>
              <a:ext uri="{FF2B5EF4-FFF2-40B4-BE49-F238E27FC236}">
                <a16:creationId xmlns:a16="http://schemas.microsoft.com/office/drawing/2014/main" id="{3DB42CC3-FD9E-294D-9320-42628E81B735}"/>
              </a:ext>
            </a:extLst>
          </p:cNvPr>
          <p:cNvSpPr>
            <a:spLocks/>
          </p:cNvSpPr>
          <p:nvPr/>
        </p:nvSpPr>
        <p:spPr>
          <a:xfrm rot="708365">
            <a:off x="136703" y="4684053"/>
            <a:ext cx="482434" cy="297241"/>
          </a:xfrm>
          <a:prstGeom prst="wedgeEllipseCallout">
            <a:avLst>
              <a:gd name="adj1" fmla="val 67547"/>
              <a:gd name="adj2" fmla="val -1334"/>
            </a:avLst>
          </a:prstGeom>
          <a:noFill/>
          <a:ln w="9525" cap="flat" cmpd="sng" algn="ctr">
            <a:solidFill>
              <a:schemeClr val="accent4">
                <a:lumMod val="50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lIns="0" tIns="0" rIns="0" bIns="0" rtlCol="0" anchor="ctr" anchorCtr="1"/>
          <a:lstStyle/>
          <a:p>
            <a:pPr algn="ctr"/>
            <a:r>
              <a:rPr kumimoji="1" lang="ja-JP" altLang="en-US" sz="1050" b="1" dirty="0">
                <a:solidFill>
                  <a:srgbClr val="A47D00"/>
                </a:solidFill>
              </a:rPr>
              <a:t>さて</a:t>
            </a:r>
          </a:p>
        </p:txBody>
      </p:sp>
      <p:sp>
        <p:nvSpPr>
          <p:cNvPr id="34" name="四角形: 角を丸くする 33">
            <a:extLst>
              <a:ext uri="{FF2B5EF4-FFF2-40B4-BE49-F238E27FC236}">
                <a16:creationId xmlns:a16="http://schemas.microsoft.com/office/drawing/2014/main" id="{9170B07F-964F-24C5-516A-18689CC4CBD5}"/>
              </a:ext>
            </a:extLst>
          </p:cNvPr>
          <p:cNvSpPr/>
          <p:nvPr/>
        </p:nvSpPr>
        <p:spPr>
          <a:xfrm>
            <a:off x="596683" y="1858672"/>
            <a:ext cx="307146" cy="236339"/>
          </a:xfrm>
          <a:prstGeom prst="roundRect">
            <a:avLst>
              <a:gd name="adj" fmla="val 9679"/>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spcAft>
                <a:spcPts val="200"/>
              </a:spcAft>
            </a:pPr>
            <a:r>
              <a:rPr kumimoji="1" lang="en-US" altLang="ja-JP" sz="1000" dirty="0">
                <a:solidFill>
                  <a:schemeClr val="accent2">
                    <a:lumMod val="75000"/>
                  </a:schemeClr>
                </a:solidFill>
                <a:latin typeface="HG丸ｺﾞｼｯｸM-PRO" panose="020F0600000000000000" pitchFamily="50" charset="-128"/>
                <a:ea typeface="HG丸ｺﾞｼｯｸM-PRO" panose="020F0600000000000000" pitchFamily="50" charset="-128"/>
              </a:rPr>
              <a:t>B</a:t>
            </a:r>
          </a:p>
        </p:txBody>
      </p:sp>
      <p:sp>
        <p:nvSpPr>
          <p:cNvPr id="38" name="四角形: 角を丸くする 37">
            <a:extLst>
              <a:ext uri="{FF2B5EF4-FFF2-40B4-BE49-F238E27FC236}">
                <a16:creationId xmlns:a16="http://schemas.microsoft.com/office/drawing/2014/main" id="{A92BBF96-9779-ED71-70B2-8AA9A767DE59}"/>
              </a:ext>
            </a:extLst>
          </p:cNvPr>
          <p:cNvSpPr/>
          <p:nvPr/>
        </p:nvSpPr>
        <p:spPr>
          <a:xfrm>
            <a:off x="1817223" y="2830956"/>
            <a:ext cx="258888" cy="196971"/>
          </a:xfrm>
          <a:prstGeom prst="roundRect">
            <a:avLst>
              <a:gd name="adj" fmla="val 9679"/>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spcAft>
                <a:spcPts val="200"/>
              </a:spcAft>
            </a:pPr>
            <a:r>
              <a:rPr kumimoji="1" lang="ja-JP" altLang="en-US" sz="1000" dirty="0">
                <a:solidFill>
                  <a:srgbClr val="0070C0"/>
                </a:solidFill>
                <a:latin typeface="HG丸ｺﾞｼｯｸM-PRO" panose="020F0600000000000000" pitchFamily="50" charset="-128"/>
                <a:ea typeface="HG丸ｺﾞｼｯｸM-PRO" panose="020F0600000000000000" pitchFamily="50" charset="-128"/>
              </a:rPr>
              <a:t>ア</a:t>
            </a:r>
            <a:endParaRPr kumimoji="1" lang="en-US" altLang="ja-JP" sz="1000" dirty="0">
              <a:solidFill>
                <a:srgbClr val="0070C0"/>
              </a:solidFill>
              <a:latin typeface="HG丸ｺﾞｼｯｸM-PRO" panose="020F0600000000000000" pitchFamily="50" charset="-128"/>
              <a:ea typeface="HG丸ｺﾞｼｯｸM-PRO" panose="020F0600000000000000" pitchFamily="50" charset="-128"/>
            </a:endParaRPr>
          </a:p>
        </p:txBody>
      </p:sp>
      <p:sp>
        <p:nvSpPr>
          <p:cNvPr id="40" name="四角形: 角を丸くする 39">
            <a:extLst>
              <a:ext uri="{FF2B5EF4-FFF2-40B4-BE49-F238E27FC236}">
                <a16:creationId xmlns:a16="http://schemas.microsoft.com/office/drawing/2014/main" id="{FEA3A6BD-7050-9BDD-CD31-9A77A204CFA8}"/>
              </a:ext>
            </a:extLst>
          </p:cNvPr>
          <p:cNvSpPr/>
          <p:nvPr/>
        </p:nvSpPr>
        <p:spPr>
          <a:xfrm>
            <a:off x="2323556" y="800316"/>
            <a:ext cx="2160848" cy="729510"/>
          </a:xfrm>
          <a:prstGeom prst="roundRect">
            <a:avLst>
              <a:gd name="adj" fmla="val 9679"/>
            </a:avLst>
          </a:prstGeom>
          <a:ln w="9525"/>
        </p:spPr>
        <p:style>
          <a:lnRef idx="2">
            <a:schemeClr val="dk1"/>
          </a:lnRef>
          <a:fillRef idx="1">
            <a:schemeClr val="lt1"/>
          </a:fillRef>
          <a:effectRef idx="0">
            <a:schemeClr val="dk1"/>
          </a:effectRef>
          <a:fontRef idx="minor">
            <a:schemeClr val="dk1"/>
          </a:fontRef>
        </p:style>
        <p:txBody>
          <a:bodyPr rtlCol="0" anchor="ctr"/>
          <a:lstStyle/>
          <a:p>
            <a:pPr>
              <a:spcAft>
                <a:spcPts val="600"/>
              </a:spcAft>
            </a:pP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契約書に解約条項はありますか？</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spcAft>
                <a:spcPts val="200"/>
              </a:spcAft>
            </a:pPr>
            <a:r>
              <a:rPr kumimoji="1" lang="en-US" altLang="ja-JP" sz="1000" dirty="0">
                <a:solidFill>
                  <a:srgbClr val="0070C0"/>
                </a:solidFill>
                <a:latin typeface="HG丸ｺﾞｼｯｸM-PRO" panose="020F0600000000000000" pitchFamily="50" charset="-128"/>
                <a:ea typeface="HG丸ｺﾞｼｯｸM-PRO" panose="020F0600000000000000" pitchFamily="50" charset="-128"/>
              </a:rPr>
              <a:t>A</a:t>
            </a:r>
            <a:r>
              <a:rPr kumimoji="1" lang="ja-JP" altLang="en-US" sz="1000" dirty="0">
                <a:solidFill>
                  <a:srgbClr val="0070C0"/>
                </a:solidFill>
                <a:latin typeface="HG丸ｺﾞｼｯｸM-PRO" panose="020F0600000000000000" pitchFamily="50" charset="-128"/>
                <a:ea typeface="HG丸ｺﾞｼｯｸM-PRO" panose="020F0600000000000000" pitchFamily="50" charset="-128"/>
              </a:rPr>
              <a:t>： ある</a:t>
            </a:r>
            <a:endParaRPr kumimoji="1" lang="en-US" altLang="ja-JP" sz="1000" dirty="0">
              <a:solidFill>
                <a:srgbClr val="0070C0"/>
              </a:solidFill>
              <a:latin typeface="HG丸ｺﾞｼｯｸM-PRO" panose="020F0600000000000000" pitchFamily="50" charset="-128"/>
              <a:ea typeface="HG丸ｺﾞｼｯｸM-PRO" panose="020F0600000000000000" pitchFamily="50" charset="-128"/>
            </a:endParaRPr>
          </a:p>
          <a:p>
            <a:pPr>
              <a:spcAft>
                <a:spcPts val="200"/>
              </a:spcAft>
            </a:pPr>
            <a:r>
              <a:rPr kumimoji="1" lang="en-US" altLang="ja-JP" sz="1000" dirty="0">
                <a:solidFill>
                  <a:schemeClr val="accent2">
                    <a:lumMod val="75000"/>
                  </a:schemeClr>
                </a:solidFill>
                <a:latin typeface="HG丸ｺﾞｼｯｸM-PRO" panose="020F0600000000000000" pitchFamily="50" charset="-128"/>
                <a:ea typeface="HG丸ｺﾞｼｯｸM-PRO" panose="020F0600000000000000" pitchFamily="50" charset="-128"/>
              </a:rPr>
              <a:t>B</a:t>
            </a:r>
            <a:r>
              <a:rPr kumimoji="1" lang="ja-JP" altLang="en-US" sz="1000" dirty="0">
                <a:solidFill>
                  <a:schemeClr val="accent2">
                    <a:lumMod val="75000"/>
                  </a:schemeClr>
                </a:solidFill>
                <a:latin typeface="HG丸ｺﾞｼｯｸM-PRO" panose="020F0600000000000000" pitchFamily="50" charset="-128"/>
                <a:ea typeface="HG丸ｺﾞｼｯｸM-PRO" panose="020F0600000000000000" pitchFamily="50" charset="-128"/>
              </a:rPr>
              <a:t>： ない</a:t>
            </a:r>
            <a:endParaRPr kumimoji="1" lang="en-US" altLang="ja-JP" sz="1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43" name="四角形: 角を丸くする 42">
            <a:extLst>
              <a:ext uri="{FF2B5EF4-FFF2-40B4-BE49-F238E27FC236}">
                <a16:creationId xmlns:a16="http://schemas.microsoft.com/office/drawing/2014/main" id="{8504F12A-27AD-DCEB-D1AF-B6FADB295207}"/>
              </a:ext>
            </a:extLst>
          </p:cNvPr>
          <p:cNvSpPr/>
          <p:nvPr/>
        </p:nvSpPr>
        <p:spPr>
          <a:xfrm>
            <a:off x="288780" y="219472"/>
            <a:ext cx="4806883" cy="349383"/>
          </a:xfrm>
          <a:prstGeom prst="roundRect">
            <a:avLst>
              <a:gd name="adj" fmla="val 46756"/>
            </a:avLst>
          </a:prstGeom>
          <a:solidFill>
            <a:srgbClr val="FFFF31"/>
          </a:solidFill>
          <a:ln w="635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050" b="1" u="sng" spc="3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200" b="1" u="sng" spc="300" dirty="0">
                <a:solidFill>
                  <a:schemeClr val="tx1"/>
                </a:solidFill>
                <a:latin typeface="HG丸ｺﾞｼｯｸM-PRO" panose="020F0600000000000000" pitchFamily="50" charset="-128"/>
                <a:ea typeface="HG丸ｺﾞｼｯｸM-PRO" panose="020F0600000000000000" pitchFamily="50" charset="-128"/>
              </a:rPr>
              <a:t>契約解除通知書が届いた </a:t>
            </a:r>
            <a:r>
              <a:rPr kumimoji="1" lang="ja-JP" altLang="en-US" sz="1050" b="1" dirty="0">
                <a:latin typeface="HG丸ｺﾞｼｯｸM-PRO" panose="020F0600000000000000" pitchFamily="50" charset="-128"/>
                <a:ea typeface="HG丸ｺﾞｼｯｸM-PRO" panose="020F0600000000000000" pitchFamily="50" charset="-128"/>
              </a:rPr>
              <a:t>時は、契約書を確認してみましょう</a:t>
            </a:r>
            <a:endParaRPr kumimoji="1" lang="ja-JP" altLang="en-US" sz="1000" b="1" dirty="0">
              <a:latin typeface="HG丸ｺﾞｼｯｸM-PRO" panose="020F0600000000000000" pitchFamily="50" charset="-128"/>
              <a:ea typeface="HG丸ｺﾞｼｯｸM-PRO" panose="020F0600000000000000" pitchFamily="50" charset="-128"/>
            </a:endParaRPr>
          </a:p>
        </p:txBody>
      </p:sp>
      <p:sp>
        <p:nvSpPr>
          <p:cNvPr id="46" name="星: 5 pt 45">
            <a:extLst>
              <a:ext uri="{FF2B5EF4-FFF2-40B4-BE49-F238E27FC236}">
                <a16:creationId xmlns:a16="http://schemas.microsoft.com/office/drawing/2014/main" id="{BA7E14C8-D3D7-766E-4FAA-8CB39D9EDBF0}"/>
              </a:ext>
            </a:extLst>
          </p:cNvPr>
          <p:cNvSpPr/>
          <p:nvPr/>
        </p:nvSpPr>
        <p:spPr>
          <a:xfrm rot="20162035">
            <a:off x="211988" y="1915225"/>
            <a:ext cx="258398" cy="258378"/>
          </a:xfrm>
          <a:custGeom>
            <a:avLst/>
            <a:gdLst>
              <a:gd name="connsiteX0" fmla="*/ 0 w 258398"/>
              <a:gd name="connsiteY0" fmla="*/ 98691 h 258378"/>
              <a:gd name="connsiteX1" fmla="*/ 98700 w 258398"/>
              <a:gd name="connsiteY1" fmla="*/ 98692 h 258378"/>
              <a:gd name="connsiteX2" fmla="*/ 129199 w 258398"/>
              <a:gd name="connsiteY2" fmla="*/ 0 h 258378"/>
              <a:gd name="connsiteX3" fmla="*/ 159698 w 258398"/>
              <a:gd name="connsiteY3" fmla="*/ 98692 h 258378"/>
              <a:gd name="connsiteX4" fmla="*/ 258398 w 258398"/>
              <a:gd name="connsiteY4" fmla="*/ 98691 h 258378"/>
              <a:gd name="connsiteX5" fmla="*/ 178548 w 258398"/>
              <a:gd name="connsiteY5" fmla="*/ 159686 h 258378"/>
              <a:gd name="connsiteX6" fmla="*/ 209048 w 258398"/>
              <a:gd name="connsiteY6" fmla="*/ 258377 h 258378"/>
              <a:gd name="connsiteX7" fmla="*/ 129199 w 258398"/>
              <a:gd name="connsiteY7" fmla="*/ 197382 h 258378"/>
              <a:gd name="connsiteX8" fmla="*/ 49350 w 258398"/>
              <a:gd name="connsiteY8" fmla="*/ 258377 h 258378"/>
              <a:gd name="connsiteX9" fmla="*/ 79850 w 258398"/>
              <a:gd name="connsiteY9" fmla="*/ 159686 h 258378"/>
              <a:gd name="connsiteX10" fmla="*/ 0 w 258398"/>
              <a:gd name="connsiteY10" fmla="*/ 98691 h 25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398" h="258378" fill="none" extrusionOk="0">
                <a:moveTo>
                  <a:pt x="0" y="98691"/>
                </a:moveTo>
                <a:cubicBezTo>
                  <a:pt x="10779" y="95698"/>
                  <a:pt x="58759" y="93244"/>
                  <a:pt x="98700" y="98692"/>
                </a:cubicBezTo>
                <a:cubicBezTo>
                  <a:pt x="97494" y="79335"/>
                  <a:pt x="114899" y="21714"/>
                  <a:pt x="129199" y="0"/>
                </a:cubicBezTo>
                <a:cubicBezTo>
                  <a:pt x="140314" y="31144"/>
                  <a:pt x="151144" y="60497"/>
                  <a:pt x="159698" y="98692"/>
                </a:cubicBezTo>
                <a:cubicBezTo>
                  <a:pt x="193726" y="91239"/>
                  <a:pt x="225335" y="95350"/>
                  <a:pt x="258398" y="98691"/>
                </a:cubicBezTo>
                <a:cubicBezTo>
                  <a:pt x="244508" y="107851"/>
                  <a:pt x="190841" y="148313"/>
                  <a:pt x="178548" y="159686"/>
                </a:cubicBezTo>
                <a:cubicBezTo>
                  <a:pt x="194054" y="189209"/>
                  <a:pt x="211565" y="245959"/>
                  <a:pt x="209048" y="258377"/>
                </a:cubicBezTo>
                <a:cubicBezTo>
                  <a:pt x="165787" y="234758"/>
                  <a:pt x="152882" y="218206"/>
                  <a:pt x="129199" y="197382"/>
                </a:cubicBezTo>
                <a:cubicBezTo>
                  <a:pt x="124963" y="209764"/>
                  <a:pt x="88037" y="238511"/>
                  <a:pt x="49350" y="258377"/>
                </a:cubicBezTo>
                <a:cubicBezTo>
                  <a:pt x="66140" y="228803"/>
                  <a:pt x="76696" y="192875"/>
                  <a:pt x="79850" y="159686"/>
                </a:cubicBezTo>
                <a:cubicBezTo>
                  <a:pt x="63864" y="145167"/>
                  <a:pt x="42564" y="122170"/>
                  <a:pt x="0" y="98691"/>
                </a:cubicBezTo>
                <a:close/>
              </a:path>
              <a:path w="258398" h="258378" stroke="0" extrusionOk="0">
                <a:moveTo>
                  <a:pt x="0" y="98691"/>
                </a:moveTo>
                <a:cubicBezTo>
                  <a:pt x="15759" y="96741"/>
                  <a:pt x="78720" y="95349"/>
                  <a:pt x="98700" y="98692"/>
                </a:cubicBezTo>
                <a:cubicBezTo>
                  <a:pt x="112367" y="84495"/>
                  <a:pt x="125320" y="31102"/>
                  <a:pt x="129199" y="0"/>
                </a:cubicBezTo>
                <a:cubicBezTo>
                  <a:pt x="141557" y="31121"/>
                  <a:pt x="148191" y="88272"/>
                  <a:pt x="159698" y="98692"/>
                </a:cubicBezTo>
                <a:cubicBezTo>
                  <a:pt x="204966" y="102256"/>
                  <a:pt x="226912" y="99988"/>
                  <a:pt x="258398" y="98691"/>
                </a:cubicBezTo>
                <a:cubicBezTo>
                  <a:pt x="225561" y="117464"/>
                  <a:pt x="192227" y="148256"/>
                  <a:pt x="178548" y="159686"/>
                </a:cubicBezTo>
                <a:cubicBezTo>
                  <a:pt x="188642" y="199817"/>
                  <a:pt x="201170" y="221797"/>
                  <a:pt x="209048" y="258377"/>
                </a:cubicBezTo>
                <a:cubicBezTo>
                  <a:pt x="195069" y="256411"/>
                  <a:pt x="159830" y="217445"/>
                  <a:pt x="129199" y="197382"/>
                </a:cubicBezTo>
                <a:cubicBezTo>
                  <a:pt x="113736" y="200094"/>
                  <a:pt x="62178" y="240297"/>
                  <a:pt x="49350" y="258377"/>
                </a:cubicBezTo>
                <a:cubicBezTo>
                  <a:pt x="56892" y="237159"/>
                  <a:pt x="61955" y="193122"/>
                  <a:pt x="79850" y="159686"/>
                </a:cubicBezTo>
                <a:cubicBezTo>
                  <a:pt x="72908" y="149135"/>
                  <a:pt x="11577" y="103139"/>
                  <a:pt x="0" y="98691"/>
                </a:cubicBezTo>
                <a:close/>
              </a:path>
            </a:pathLst>
          </a:custGeom>
          <a:solidFill>
            <a:srgbClr val="FAD9C2"/>
          </a:solidFill>
          <a:ln w="3175">
            <a:noFill/>
            <a:prstDash val="solid"/>
            <a:extLst>
              <a:ext uri="{C807C97D-BFC1-408E-A445-0C87EB9F89A2}">
                <ask:lineSketchStyleProps xmlns:ask="http://schemas.microsoft.com/office/drawing/2018/sketchyshapes" sd="1219033472">
                  <a:prstGeom prst="star5">
                    <a:avLst/>
                  </a:prstGeom>
                  <ask:type>
                    <ask:lineSketchCurved/>
                  </ask:type>
                </ask:lineSketchStyleProps>
              </a:ext>
            </a:extLst>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1" name="四角形: 角を丸くする 60">
            <a:extLst>
              <a:ext uri="{FF2B5EF4-FFF2-40B4-BE49-F238E27FC236}">
                <a16:creationId xmlns:a16="http://schemas.microsoft.com/office/drawing/2014/main" id="{96872CBF-0FF7-2898-5CBC-8541762334E9}"/>
              </a:ext>
            </a:extLst>
          </p:cNvPr>
          <p:cNvSpPr/>
          <p:nvPr/>
        </p:nvSpPr>
        <p:spPr>
          <a:xfrm>
            <a:off x="5095663" y="718135"/>
            <a:ext cx="1499844" cy="1951144"/>
          </a:xfrm>
          <a:prstGeom prst="roundRect">
            <a:avLst>
              <a:gd name="adj" fmla="val 9679"/>
            </a:avLst>
          </a:prstGeom>
          <a:ln w="9525"/>
        </p:spPr>
        <p:style>
          <a:lnRef idx="2">
            <a:schemeClr val="dk1"/>
          </a:lnRef>
          <a:fillRef idx="1">
            <a:schemeClr val="lt1"/>
          </a:fillRef>
          <a:effectRef idx="0">
            <a:schemeClr val="dk1"/>
          </a:effectRef>
          <a:fontRef idx="minor">
            <a:schemeClr val="dk1"/>
          </a:fontRef>
        </p:style>
        <p:txBody>
          <a:bodyPr lIns="72000" rIns="72000" rtlCol="0" anchor="ctr"/>
          <a:lstStyle/>
          <a:p>
            <a:pPr>
              <a:spcAft>
                <a:spcPts val="600"/>
              </a:spcAft>
            </a:pP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正当な契約解除</a:t>
            </a: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a:t>
            </a:r>
          </a:p>
          <a:p>
            <a:pPr>
              <a:spcAft>
                <a:spcPts val="200"/>
              </a:spcAft>
            </a:pP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契約者に連絡をして</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spcAft>
                <a:spcPts val="200"/>
              </a:spcAft>
            </a:pP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最終確認と</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spcAft>
                <a:spcPts val="200"/>
              </a:spcAft>
            </a:pP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ご挨拶をしましょう。</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 name="四角形: 角を丸くする 63">
            <a:extLst>
              <a:ext uri="{FF2B5EF4-FFF2-40B4-BE49-F238E27FC236}">
                <a16:creationId xmlns:a16="http://schemas.microsoft.com/office/drawing/2014/main" id="{C55ECD9D-104A-EA40-3ACC-288AFC55B726}"/>
              </a:ext>
            </a:extLst>
          </p:cNvPr>
          <p:cNvSpPr/>
          <p:nvPr/>
        </p:nvSpPr>
        <p:spPr>
          <a:xfrm>
            <a:off x="4562599" y="1258431"/>
            <a:ext cx="307146" cy="236339"/>
          </a:xfrm>
          <a:prstGeom prst="roundRect">
            <a:avLst>
              <a:gd name="adj" fmla="val 9679"/>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spcAft>
                <a:spcPts val="200"/>
              </a:spcAft>
            </a:pPr>
            <a:r>
              <a:rPr kumimoji="1" lang="en-US" altLang="ja-JP" sz="1000" dirty="0">
                <a:solidFill>
                  <a:schemeClr val="accent2">
                    <a:lumMod val="75000"/>
                  </a:schemeClr>
                </a:solidFill>
                <a:latin typeface="HG丸ｺﾞｼｯｸM-PRO" panose="020F0600000000000000" pitchFamily="50" charset="-128"/>
                <a:ea typeface="HG丸ｺﾞｼｯｸM-PRO" panose="020F0600000000000000" pitchFamily="50" charset="-128"/>
              </a:rPr>
              <a:t>B</a:t>
            </a:r>
          </a:p>
        </p:txBody>
      </p:sp>
      <p:sp>
        <p:nvSpPr>
          <p:cNvPr id="65" name="星: 5 pt 64">
            <a:extLst>
              <a:ext uri="{FF2B5EF4-FFF2-40B4-BE49-F238E27FC236}">
                <a16:creationId xmlns:a16="http://schemas.microsoft.com/office/drawing/2014/main" id="{F2A3D8BC-E899-4954-E1AB-CC123320E6AB}"/>
              </a:ext>
            </a:extLst>
          </p:cNvPr>
          <p:cNvSpPr/>
          <p:nvPr/>
        </p:nvSpPr>
        <p:spPr>
          <a:xfrm rot="297899">
            <a:off x="1304159" y="2759143"/>
            <a:ext cx="258398" cy="258378"/>
          </a:xfrm>
          <a:custGeom>
            <a:avLst/>
            <a:gdLst>
              <a:gd name="connsiteX0" fmla="*/ 0 w 258398"/>
              <a:gd name="connsiteY0" fmla="*/ 98691 h 258378"/>
              <a:gd name="connsiteX1" fmla="*/ 98700 w 258398"/>
              <a:gd name="connsiteY1" fmla="*/ 98692 h 258378"/>
              <a:gd name="connsiteX2" fmla="*/ 129199 w 258398"/>
              <a:gd name="connsiteY2" fmla="*/ 0 h 258378"/>
              <a:gd name="connsiteX3" fmla="*/ 159698 w 258398"/>
              <a:gd name="connsiteY3" fmla="*/ 98692 h 258378"/>
              <a:gd name="connsiteX4" fmla="*/ 258398 w 258398"/>
              <a:gd name="connsiteY4" fmla="*/ 98691 h 258378"/>
              <a:gd name="connsiteX5" fmla="*/ 178548 w 258398"/>
              <a:gd name="connsiteY5" fmla="*/ 159686 h 258378"/>
              <a:gd name="connsiteX6" fmla="*/ 209048 w 258398"/>
              <a:gd name="connsiteY6" fmla="*/ 258377 h 258378"/>
              <a:gd name="connsiteX7" fmla="*/ 129199 w 258398"/>
              <a:gd name="connsiteY7" fmla="*/ 197382 h 258378"/>
              <a:gd name="connsiteX8" fmla="*/ 49350 w 258398"/>
              <a:gd name="connsiteY8" fmla="*/ 258377 h 258378"/>
              <a:gd name="connsiteX9" fmla="*/ 79850 w 258398"/>
              <a:gd name="connsiteY9" fmla="*/ 159686 h 258378"/>
              <a:gd name="connsiteX10" fmla="*/ 0 w 258398"/>
              <a:gd name="connsiteY10" fmla="*/ 98691 h 25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398" h="258378" fill="none" extrusionOk="0">
                <a:moveTo>
                  <a:pt x="0" y="98691"/>
                </a:moveTo>
                <a:cubicBezTo>
                  <a:pt x="10779" y="95698"/>
                  <a:pt x="58759" y="93244"/>
                  <a:pt x="98700" y="98692"/>
                </a:cubicBezTo>
                <a:cubicBezTo>
                  <a:pt x="97494" y="79335"/>
                  <a:pt x="114899" y="21714"/>
                  <a:pt x="129199" y="0"/>
                </a:cubicBezTo>
                <a:cubicBezTo>
                  <a:pt x="140314" y="31144"/>
                  <a:pt x="151144" y="60497"/>
                  <a:pt x="159698" y="98692"/>
                </a:cubicBezTo>
                <a:cubicBezTo>
                  <a:pt x="193726" y="91239"/>
                  <a:pt x="225335" y="95350"/>
                  <a:pt x="258398" y="98691"/>
                </a:cubicBezTo>
                <a:cubicBezTo>
                  <a:pt x="244508" y="107851"/>
                  <a:pt x="190841" y="148313"/>
                  <a:pt x="178548" y="159686"/>
                </a:cubicBezTo>
                <a:cubicBezTo>
                  <a:pt x="194054" y="189209"/>
                  <a:pt x="211565" y="245959"/>
                  <a:pt x="209048" y="258377"/>
                </a:cubicBezTo>
                <a:cubicBezTo>
                  <a:pt x="165787" y="234758"/>
                  <a:pt x="152882" y="218206"/>
                  <a:pt x="129199" y="197382"/>
                </a:cubicBezTo>
                <a:cubicBezTo>
                  <a:pt x="124963" y="209764"/>
                  <a:pt x="88037" y="238511"/>
                  <a:pt x="49350" y="258377"/>
                </a:cubicBezTo>
                <a:cubicBezTo>
                  <a:pt x="66140" y="228803"/>
                  <a:pt x="76696" y="192875"/>
                  <a:pt x="79850" y="159686"/>
                </a:cubicBezTo>
                <a:cubicBezTo>
                  <a:pt x="63864" y="145167"/>
                  <a:pt x="42564" y="122170"/>
                  <a:pt x="0" y="98691"/>
                </a:cubicBezTo>
                <a:close/>
              </a:path>
              <a:path w="258398" h="258378" stroke="0" extrusionOk="0">
                <a:moveTo>
                  <a:pt x="0" y="98691"/>
                </a:moveTo>
                <a:cubicBezTo>
                  <a:pt x="15759" y="96741"/>
                  <a:pt x="78720" y="95349"/>
                  <a:pt x="98700" y="98692"/>
                </a:cubicBezTo>
                <a:cubicBezTo>
                  <a:pt x="112367" y="84495"/>
                  <a:pt x="125320" y="31102"/>
                  <a:pt x="129199" y="0"/>
                </a:cubicBezTo>
                <a:cubicBezTo>
                  <a:pt x="141557" y="31121"/>
                  <a:pt x="148191" y="88272"/>
                  <a:pt x="159698" y="98692"/>
                </a:cubicBezTo>
                <a:cubicBezTo>
                  <a:pt x="204966" y="102256"/>
                  <a:pt x="226912" y="99988"/>
                  <a:pt x="258398" y="98691"/>
                </a:cubicBezTo>
                <a:cubicBezTo>
                  <a:pt x="225561" y="117464"/>
                  <a:pt x="192227" y="148256"/>
                  <a:pt x="178548" y="159686"/>
                </a:cubicBezTo>
                <a:cubicBezTo>
                  <a:pt x="188642" y="199817"/>
                  <a:pt x="201170" y="221797"/>
                  <a:pt x="209048" y="258377"/>
                </a:cubicBezTo>
                <a:cubicBezTo>
                  <a:pt x="195069" y="256411"/>
                  <a:pt x="159830" y="217445"/>
                  <a:pt x="129199" y="197382"/>
                </a:cubicBezTo>
                <a:cubicBezTo>
                  <a:pt x="113736" y="200094"/>
                  <a:pt x="62178" y="240297"/>
                  <a:pt x="49350" y="258377"/>
                </a:cubicBezTo>
                <a:cubicBezTo>
                  <a:pt x="56892" y="237159"/>
                  <a:pt x="61955" y="193122"/>
                  <a:pt x="79850" y="159686"/>
                </a:cubicBezTo>
                <a:cubicBezTo>
                  <a:pt x="72908" y="149135"/>
                  <a:pt x="11577" y="103139"/>
                  <a:pt x="0" y="98691"/>
                </a:cubicBezTo>
                <a:close/>
              </a:path>
            </a:pathLst>
          </a:custGeom>
          <a:solidFill>
            <a:srgbClr val="D3EEF9"/>
          </a:solidFill>
          <a:ln w="3175">
            <a:noFill/>
            <a:prstDash val="solid"/>
            <a:extLst>
              <a:ext uri="{C807C97D-BFC1-408E-A445-0C87EB9F89A2}">
                <ask:lineSketchStyleProps xmlns:ask="http://schemas.microsoft.com/office/drawing/2018/sketchyshapes" sd="1219033472">
                  <a:prstGeom prst="star5">
                    <a:avLst/>
                  </a:prstGeom>
                  <ask:type>
                    <ask:lineSketchCurved/>
                  </ask:type>
                </ask:lineSketchStyleProps>
              </a:ext>
            </a:extLst>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8" name="星: 5 pt 67">
            <a:extLst>
              <a:ext uri="{FF2B5EF4-FFF2-40B4-BE49-F238E27FC236}">
                <a16:creationId xmlns:a16="http://schemas.microsoft.com/office/drawing/2014/main" id="{8A91B883-1525-F658-C7ED-AD878EEA108D}"/>
              </a:ext>
            </a:extLst>
          </p:cNvPr>
          <p:cNvSpPr/>
          <p:nvPr/>
        </p:nvSpPr>
        <p:spPr>
          <a:xfrm rot="6682613">
            <a:off x="4837474" y="1161179"/>
            <a:ext cx="258398" cy="258378"/>
          </a:xfrm>
          <a:custGeom>
            <a:avLst/>
            <a:gdLst>
              <a:gd name="connsiteX0" fmla="*/ 0 w 258398"/>
              <a:gd name="connsiteY0" fmla="*/ 98691 h 258378"/>
              <a:gd name="connsiteX1" fmla="*/ 98700 w 258398"/>
              <a:gd name="connsiteY1" fmla="*/ 98692 h 258378"/>
              <a:gd name="connsiteX2" fmla="*/ 129199 w 258398"/>
              <a:gd name="connsiteY2" fmla="*/ 0 h 258378"/>
              <a:gd name="connsiteX3" fmla="*/ 159698 w 258398"/>
              <a:gd name="connsiteY3" fmla="*/ 98692 h 258378"/>
              <a:gd name="connsiteX4" fmla="*/ 258398 w 258398"/>
              <a:gd name="connsiteY4" fmla="*/ 98691 h 258378"/>
              <a:gd name="connsiteX5" fmla="*/ 178548 w 258398"/>
              <a:gd name="connsiteY5" fmla="*/ 159686 h 258378"/>
              <a:gd name="connsiteX6" fmla="*/ 209048 w 258398"/>
              <a:gd name="connsiteY6" fmla="*/ 258377 h 258378"/>
              <a:gd name="connsiteX7" fmla="*/ 129199 w 258398"/>
              <a:gd name="connsiteY7" fmla="*/ 197382 h 258378"/>
              <a:gd name="connsiteX8" fmla="*/ 49350 w 258398"/>
              <a:gd name="connsiteY8" fmla="*/ 258377 h 258378"/>
              <a:gd name="connsiteX9" fmla="*/ 79850 w 258398"/>
              <a:gd name="connsiteY9" fmla="*/ 159686 h 258378"/>
              <a:gd name="connsiteX10" fmla="*/ 0 w 258398"/>
              <a:gd name="connsiteY10" fmla="*/ 98691 h 25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398" h="258378" fill="none" extrusionOk="0">
                <a:moveTo>
                  <a:pt x="0" y="98691"/>
                </a:moveTo>
                <a:cubicBezTo>
                  <a:pt x="10779" y="95698"/>
                  <a:pt x="58759" y="93244"/>
                  <a:pt x="98700" y="98692"/>
                </a:cubicBezTo>
                <a:cubicBezTo>
                  <a:pt x="97494" y="79335"/>
                  <a:pt x="114899" y="21714"/>
                  <a:pt x="129199" y="0"/>
                </a:cubicBezTo>
                <a:cubicBezTo>
                  <a:pt x="140314" y="31144"/>
                  <a:pt x="151144" y="60497"/>
                  <a:pt x="159698" y="98692"/>
                </a:cubicBezTo>
                <a:cubicBezTo>
                  <a:pt x="193726" y="91239"/>
                  <a:pt x="225335" y="95350"/>
                  <a:pt x="258398" y="98691"/>
                </a:cubicBezTo>
                <a:cubicBezTo>
                  <a:pt x="244508" y="107851"/>
                  <a:pt x="190841" y="148313"/>
                  <a:pt x="178548" y="159686"/>
                </a:cubicBezTo>
                <a:cubicBezTo>
                  <a:pt x="194054" y="189209"/>
                  <a:pt x="211565" y="245959"/>
                  <a:pt x="209048" y="258377"/>
                </a:cubicBezTo>
                <a:cubicBezTo>
                  <a:pt x="165787" y="234758"/>
                  <a:pt x="152882" y="218206"/>
                  <a:pt x="129199" y="197382"/>
                </a:cubicBezTo>
                <a:cubicBezTo>
                  <a:pt x="124963" y="209764"/>
                  <a:pt x="88037" y="238511"/>
                  <a:pt x="49350" y="258377"/>
                </a:cubicBezTo>
                <a:cubicBezTo>
                  <a:pt x="66140" y="228803"/>
                  <a:pt x="76696" y="192875"/>
                  <a:pt x="79850" y="159686"/>
                </a:cubicBezTo>
                <a:cubicBezTo>
                  <a:pt x="63864" y="145167"/>
                  <a:pt x="42564" y="122170"/>
                  <a:pt x="0" y="98691"/>
                </a:cubicBezTo>
                <a:close/>
              </a:path>
              <a:path w="258398" h="258378" stroke="0" extrusionOk="0">
                <a:moveTo>
                  <a:pt x="0" y="98691"/>
                </a:moveTo>
                <a:cubicBezTo>
                  <a:pt x="15759" y="96741"/>
                  <a:pt x="78720" y="95349"/>
                  <a:pt x="98700" y="98692"/>
                </a:cubicBezTo>
                <a:cubicBezTo>
                  <a:pt x="112367" y="84495"/>
                  <a:pt x="125320" y="31102"/>
                  <a:pt x="129199" y="0"/>
                </a:cubicBezTo>
                <a:cubicBezTo>
                  <a:pt x="141557" y="31121"/>
                  <a:pt x="148191" y="88272"/>
                  <a:pt x="159698" y="98692"/>
                </a:cubicBezTo>
                <a:cubicBezTo>
                  <a:pt x="204966" y="102256"/>
                  <a:pt x="226912" y="99988"/>
                  <a:pt x="258398" y="98691"/>
                </a:cubicBezTo>
                <a:cubicBezTo>
                  <a:pt x="225561" y="117464"/>
                  <a:pt x="192227" y="148256"/>
                  <a:pt x="178548" y="159686"/>
                </a:cubicBezTo>
                <a:cubicBezTo>
                  <a:pt x="188642" y="199817"/>
                  <a:pt x="201170" y="221797"/>
                  <a:pt x="209048" y="258377"/>
                </a:cubicBezTo>
                <a:cubicBezTo>
                  <a:pt x="195069" y="256411"/>
                  <a:pt x="159830" y="217445"/>
                  <a:pt x="129199" y="197382"/>
                </a:cubicBezTo>
                <a:cubicBezTo>
                  <a:pt x="113736" y="200094"/>
                  <a:pt x="62178" y="240297"/>
                  <a:pt x="49350" y="258377"/>
                </a:cubicBezTo>
                <a:cubicBezTo>
                  <a:pt x="56892" y="237159"/>
                  <a:pt x="61955" y="193122"/>
                  <a:pt x="79850" y="159686"/>
                </a:cubicBezTo>
                <a:cubicBezTo>
                  <a:pt x="72908" y="149135"/>
                  <a:pt x="11577" y="103139"/>
                  <a:pt x="0" y="98691"/>
                </a:cubicBezTo>
                <a:close/>
              </a:path>
            </a:pathLst>
          </a:custGeom>
          <a:solidFill>
            <a:srgbClr val="FAD9C2"/>
          </a:solidFill>
          <a:ln w="3175">
            <a:noFill/>
            <a:prstDash val="solid"/>
            <a:extLst>
              <a:ext uri="{C807C97D-BFC1-408E-A445-0C87EB9F89A2}">
                <ask:lineSketchStyleProps xmlns:ask="http://schemas.microsoft.com/office/drawing/2018/sketchyshapes" sd="1219033472">
                  <a:prstGeom prst="star5">
                    <a:avLst/>
                  </a:prstGeom>
                  <ask:type>
                    <ask:lineSketchCurved/>
                  </ask:type>
                </ask:lineSketchStyleProps>
              </a:ext>
            </a:extLst>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79" name="四角形: 角を丸くする 78">
            <a:extLst>
              <a:ext uri="{FF2B5EF4-FFF2-40B4-BE49-F238E27FC236}">
                <a16:creationId xmlns:a16="http://schemas.microsoft.com/office/drawing/2014/main" id="{F22C747D-5814-376A-6E4A-78510C78DE20}"/>
              </a:ext>
            </a:extLst>
          </p:cNvPr>
          <p:cNvSpPr/>
          <p:nvPr/>
        </p:nvSpPr>
        <p:spPr>
          <a:xfrm>
            <a:off x="3822169" y="1583032"/>
            <a:ext cx="258888" cy="196971"/>
          </a:xfrm>
          <a:prstGeom prst="roundRect">
            <a:avLst>
              <a:gd name="adj" fmla="val 9679"/>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spcAft>
                <a:spcPts val="200"/>
              </a:spcAft>
            </a:pPr>
            <a:r>
              <a:rPr kumimoji="1" lang="en-US" altLang="ja-JP" sz="1000" dirty="0">
                <a:solidFill>
                  <a:srgbClr val="0070C0"/>
                </a:solidFill>
                <a:latin typeface="HG丸ｺﾞｼｯｸM-PRO" panose="020F0600000000000000" pitchFamily="50" charset="-128"/>
                <a:ea typeface="HG丸ｺﾞｼｯｸM-PRO" panose="020F0600000000000000" pitchFamily="50" charset="-128"/>
              </a:rPr>
              <a:t>A</a:t>
            </a:r>
          </a:p>
        </p:txBody>
      </p:sp>
      <p:sp>
        <p:nvSpPr>
          <p:cNvPr id="80" name="星: 5 pt 79">
            <a:extLst>
              <a:ext uri="{FF2B5EF4-FFF2-40B4-BE49-F238E27FC236}">
                <a16:creationId xmlns:a16="http://schemas.microsoft.com/office/drawing/2014/main" id="{B97072C9-4250-ED6C-9C65-41C4F968CC9E}"/>
              </a:ext>
            </a:extLst>
          </p:cNvPr>
          <p:cNvSpPr/>
          <p:nvPr/>
        </p:nvSpPr>
        <p:spPr>
          <a:xfrm rot="21437908">
            <a:off x="3238317" y="1571274"/>
            <a:ext cx="265736" cy="281641"/>
          </a:xfrm>
          <a:custGeom>
            <a:avLst/>
            <a:gdLst>
              <a:gd name="connsiteX0" fmla="*/ 0 w 265736"/>
              <a:gd name="connsiteY0" fmla="*/ 107577 h 281641"/>
              <a:gd name="connsiteX1" fmla="*/ 101503 w 265736"/>
              <a:gd name="connsiteY1" fmla="*/ 107578 h 281641"/>
              <a:gd name="connsiteX2" fmla="*/ 132868 w 265736"/>
              <a:gd name="connsiteY2" fmla="*/ 0 h 281641"/>
              <a:gd name="connsiteX3" fmla="*/ 164233 w 265736"/>
              <a:gd name="connsiteY3" fmla="*/ 107578 h 281641"/>
              <a:gd name="connsiteX4" fmla="*/ 265736 w 265736"/>
              <a:gd name="connsiteY4" fmla="*/ 107577 h 281641"/>
              <a:gd name="connsiteX5" fmla="*/ 183618 w 265736"/>
              <a:gd name="connsiteY5" fmla="*/ 174063 h 281641"/>
              <a:gd name="connsiteX6" fmla="*/ 214985 w 265736"/>
              <a:gd name="connsiteY6" fmla="*/ 281640 h 281641"/>
              <a:gd name="connsiteX7" fmla="*/ 132868 w 265736"/>
              <a:gd name="connsiteY7" fmla="*/ 215153 h 281641"/>
              <a:gd name="connsiteX8" fmla="*/ 50751 w 265736"/>
              <a:gd name="connsiteY8" fmla="*/ 281640 h 281641"/>
              <a:gd name="connsiteX9" fmla="*/ 82118 w 265736"/>
              <a:gd name="connsiteY9" fmla="*/ 174063 h 281641"/>
              <a:gd name="connsiteX10" fmla="*/ 0 w 265736"/>
              <a:gd name="connsiteY10" fmla="*/ 107577 h 2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5736" h="281641" fill="none" extrusionOk="0">
                <a:moveTo>
                  <a:pt x="0" y="107577"/>
                </a:moveTo>
                <a:cubicBezTo>
                  <a:pt x="38180" y="102225"/>
                  <a:pt x="50851" y="105657"/>
                  <a:pt x="101503" y="107578"/>
                </a:cubicBezTo>
                <a:cubicBezTo>
                  <a:pt x="97500" y="93142"/>
                  <a:pt x="128736" y="12975"/>
                  <a:pt x="132868" y="0"/>
                </a:cubicBezTo>
                <a:cubicBezTo>
                  <a:pt x="142341" y="35729"/>
                  <a:pt x="166963" y="89890"/>
                  <a:pt x="164233" y="107578"/>
                </a:cubicBezTo>
                <a:cubicBezTo>
                  <a:pt x="183191" y="111634"/>
                  <a:pt x="229900" y="109873"/>
                  <a:pt x="265736" y="107577"/>
                </a:cubicBezTo>
                <a:cubicBezTo>
                  <a:pt x="252840" y="129995"/>
                  <a:pt x="215927" y="144474"/>
                  <a:pt x="183618" y="174063"/>
                </a:cubicBezTo>
                <a:cubicBezTo>
                  <a:pt x="188840" y="191537"/>
                  <a:pt x="206212" y="233995"/>
                  <a:pt x="214985" y="281640"/>
                </a:cubicBezTo>
                <a:cubicBezTo>
                  <a:pt x="209978" y="269127"/>
                  <a:pt x="163577" y="229522"/>
                  <a:pt x="132868" y="215153"/>
                </a:cubicBezTo>
                <a:cubicBezTo>
                  <a:pt x="115745" y="229656"/>
                  <a:pt x="59507" y="270996"/>
                  <a:pt x="50751" y="281640"/>
                </a:cubicBezTo>
                <a:cubicBezTo>
                  <a:pt x="56046" y="249473"/>
                  <a:pt x="67400" y="216052"/>
                  <a:pt x="82118" y="174063"/>
                </a:cubicBezTo>
                <a:cubicBezTo>
                  <a:pt x="61670" y="147787"/>
                  <a:pt x="15597" y="113232"/>
                  <a:pt x="0" y="107577"/>
                </a:cubicBezTo>
                <a:close/>
              </a:path>
              <a:path w="265736" h="281641" stroke="0" extrusionOk="0">
                <a:moveTo>
                  <a:pt x="0" y="107577"/>
                </a:moveTo>
                <a:cubicBezTo>
                  <a:pt x="43886" y="115369"/>
                  <a:pt x="66008" y="113103"/>
                  <a:pt x="101503" y="107578"/>
                </a:cubicBezTo>
                <a:cubicBezTo>
                  <a:pt x="108370" y="61675"/>
                  <a:pt x="130358" y="17519"/>
                  <a:pt x="132868" y="0"/>
                </a:cubicBezTo>
                <a:cubicBezTo>
                  <a:pt x="134624" y="18001"/>
                  <a:pt x="158611" y="54364"/>
                  <a:pt x="164233" y="107578"/>
                </a:cubicBezTo>
                <a:cubicBezTo>
                  <a:pt x="204194" y="99989"/>
                  <a:pt x="222583" y="116235"/>
                  <a:pt x="265736" y="107577"/>
                </a:cubicBezTo>
                <a:cubicBezTo>
                  <a:pt x="238712" y="128460"/>
                  <a:pt x="216492" y="147851"/>
                  <a:pt x="183618" y="174063"/>
                </a:cubicBezTo>
                <a:cubicBezTo>
                  <a:pt x="194073" y="216541"/>
                  <a:pt x="202504" y="265499"/>
                  <a:pt x="214985" y="281640"/>
                </a:cubicBezTo>
                <a:cubicBezTo>
                  <a:pt x="171026" y="255832"/>
                  <a:pt x="175590" y="243249"/>
                  <a:pt x="132868" y="215153"/>
                </a:cubicBezTo>
                <a:cubicBezTo>
                  <a:pt x="117646" y="225133"/>
                  <a:pt x="81019" y="248617"/>
                  <a:pt x="50751" y="281640"/>
                </a:cubicBezTo>
                <a:cubicBezTo>
                  <a:pt x="69374" y="236191"/>
                  <a:pt x="67130" y="217818"/>
                  <a:pt x="82118" y="174063"/>
                </a:cubicBezTo>
                <a:cubicBezTo>
                  <a:pt x="68061" y="163510"/>
                  <a:pt x="16805" y="109633"/>
                  <a:pt x="0" y="107577"/>
                </a:cubicBezTo>
                <a:close/>
              </a:path>
            </a:pathLst>
          </a:custGeom>
          <a:solidFill>
            <a:srgbClr val="D3EEF9"/>
          </a:solidFill>
          <a:ln w="3175">
            <a:noFill/>
            <a:prstDash val="solid"/>
            <a:extLst>
              <a:ext uri="{C807C97D-BFC1-408E-A445-0C87EB9F89A2}">
                <ask:lineSketchStyleProps xmlns:ask="http://schemas.microsoft.com/office/drawing/2018/sketchyshapes" sd="1219033472">
                  <a:prstGeom prst="star5">
                    <a:avLst/>
                  </a:prstGeom>
                  <ask:type>
                    <ask:lineSketchCurved/>
                  </ask:type>
                </ask:lineSketchStyleProps>
              </a:ext>
            </a:extLst>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82" name="四角形: 角を丸くする 81">
            <a:extLst>
              <a:ext uri="{FF2B5EF4-FFF2-40B4-BE49-F238E27FC236}">
                <a16:creationId xmlns:a16="http://schemas.microsoft.com/office/drawing/2014/main" id="{FCB63185-67A7-0A38-57CD-0675E989AD46}"/>
              </a:ext>
            </a:extLst>
          </p:cNvPr>
          <p:cNvSpPr/>
          <p:nvPr/>
        </p:nvSpPr>
        <p:spPr>
          <a:xfrm>
            <a:off x="1032038" y="3142645"/>
            <a:ext cx="5575641" cy="1408834"/>
          </a:xfrm>
          <a:prstGeom prst="roundRect">
            <a:avLst>
              <a:gd name="adj" fmla="val 9679"/>
            </a:avLst>
          </a:prstGeom>
          <a:ln w="9525"/>
        </p:spPr>
        <p:style>
          <a:lnRef idx="2">
            <a:schemeClr val="dk1"/>
          </a:lnRef>
          <a:fillRef idx="1">
            <a:schemeClr val="lt1"/>
          </a:fillRef>
          <a:effectRef idx="0">
            <a:schemeClr val="dk1"/>
          </a:effectRef>
          <a:fontRef idx="minor">
            <a:schemeClr val="dk1"/>
          </a:fontRef>
        </p:style>
        <p:txBody>
          <a:bodyPr rtlCol="0" anchor="ctr"/>
          <a:lstStyle/>
          <a:p>
            <a:pPr>
              <a:spcAft>
                <a:spcPts val="600"/>
              </a:spcAft>
            </a:pP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不当な契約解除</a:t>
            </a: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a:t>
            </a:r>
          </a:p>
          <a:p>
            <a:pPr>
              <a:spcAft>
                <a:spcPts val="600"/>
              </a:spcAft>
            </a:pP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契約者に連絡をし、</a:t>
            </a:r>
            <a:r>
              <a:rPr kumimoji="1" lang="ja-JP" altLang="en-US" sz="1000" dirty="0">
                <a:solidFill>
                  <a:srgbClr val="0070C0"/>
                </a:solidFill>
                <a:latin typeface="HG丸ｺﾞｼｯｸM-PRO" panose="020F0600000000000000" pitchFamily="50" charset="-128"/>
                <a:ea typeface="HG丸ｺﾞｼｯｸM-PRO" panose="020F0600000000000000" pitchFamily="50" charset="-128"/>
              </a:rPr>
              <a:t>ア</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 解約条項に違反しているために、</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spcAft>
                <a:spcPts val="600"/>
              </a:spcAft>
            </a:pP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00" dirty="0">
                <a:solidFill>
                  <a:schemeClr val="accent2">
                    <a:lumMod val="75000"/>
                  </a:schemeClr>
                </a:solidFill>
                <a:latin typeface="HG丸ｺﾞｼｯｸM-PRO" panose="020F0600000000000000" pitchFamily="50" charset="-128"/>
                <a:ea typeface="HG丸ｺﾞｼｯｸM-PRO" panose="020F0600000000000000" pitchFamily="50" charset="-128"/>
              </a:rPr>
              <a:t>Ｂ</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 契約の当事者ではない第三者から届いた契約解除通知は、</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spcAft>
                <a:spcPts val="600"/>
              </a:spcAft>
            </a:pP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受け入れらない旨を伝えたうえで、改めて契約者の意思を確認しましょう。</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spcAft>
                <a:spcPts val="600"/>
              </a:spcAft>
            </a:pP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どうしても契約解除を主張される場合には、条件を提示する等により解決しましょう。</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6" name="四角形: 角を丸くする 55">
            <a:extLst>
              <a:ext uri="{FF2B5EF4-FFF2-40B4-BE49-F238E27FC236}">
                <a16:creationId xmlns:a16="http://schemas.microsoft.com/office/drawing/2014/main" id="{0A5BF72E-1B1C-4245-10C0-8ACF85969E17}"/>
              </a:ext>
            </a:extLst>
          </p:cNvPr>
          <p:cNvSpPr/>
          <p:nvPr/>
        </p:nvSpPr>
        <p:spPr>
          <a:xfrm>
            <a:off x="1162621" y="1949048"/>
            <a:ext cx="3321039" cy="766192"/>
          </a:xfrm>
          <a:prstGeom prst="roundRect">
            <a:avLst>
              <a:gd name="adj" fmla="val 9679"/>
            </a:avLst>
          </a:prstGeom>
          <a:ln w="9525"/>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今回の契約解除通知の内容は、解約条項に違反して</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spcAft>
                <a:spcPts val="600"/>
              </a:spcAft>
            </a:pP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いますか？</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spcAft>
                <a:spcPts val="200"/>
              </a:spcAft>
            </a:pPr>
            <a:r>
              <a:rPr kumimoji="1" lang="ja-JP" altLang="en-US" sz="1000" dirty="0">
                <a:solidFill>
                  <a:srgbClr val="0070C0"/>
                </a:solidFill>
                <a:latin typeface="HG丸ｺﾞｼｯｸM-PRO" panose="020F0600000000000000" pitchFamily="50" charset="-128"/>
                <a:ea typeface="HG丸ｺﾞｼｯｸM-PRO" panose="020F0600000000000000" pitchFamily="50" charset="-128"/>
              </a:rPr>
              <a:t>ア： している　　　　　</a:t>
            </a:r>
            <a:r>
              <a:rPr kumimoji="1" lang="ja-JP" altLang="en-US" sz="1000" dirty="0">
                <a:solidFill>
                  <a:schemeClr val="accent2">
                    <a:lumMod val="75000"/>
                  </a:schemeClr>
                </a:solidFill>
                <a:latin typeface="HG丸ｺﾞｼｯｸM-PRO" panose="020F0600000000000000" pitchFamily="50" charset="-128"/>
                <a:ea typeface="HG丸ｺﾞｼｯｸM-PRO" panose="020F0600000000000000" pitchFamily="50" charset="-128"/>
              </a:rPr>
              <a:t>イ： していない</a:t>
            </a:r>
            <a:endParaRPr kumimoji="1" lang="en-US" altLang="ja-JP" sz="1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84" name="矢印: ストライプ 83">
            <a:extLst>
              <a:ext uri="{FF2B5EF4-FFF2-40B4-BE49-F238E27FC236}">
                <a16:creationId xmlns:a16="http://schemas.microsoft.com/office/drawing/2014/main" id="{582C1229-8304-A1EE-F7C2-8B81ED44B2BD}"/>
              </a:ext>
            </a:extLst>
          </p:cNvPr>
          <p:cNvSpPr/>
          <p:nvPr/>
        </p:nvSpPr>
        <p:spPr>
          <a:xfrm>
            <a:off x="4654588" y="1064979"/>
            <a:ext cx="312085" cy="253634"/>
          </a:xfrm>
          <a:prstGeom prst="stripedRightArrow">
            <a:avLst>
              <a:gd name="adj1" fmla="val 22320"/>
              <a:gd name="adj2" fmla="val 60861"/>
            </a:avLst>
          </a:prstGeom>
          <a:gradFill>
            <a:gsLst>
              <a:gs pos="0">
                <a:schemeClr val="accent4">
                  <a:lumMod val="110000"/>
                  <a:satMod val="105000"/>
                  <a:tint val="67000"/>
                  <a:alpha val="50000"/>
                </a:schemeClr>
              </a:gs>
              <a:gs pos="50000">
                <a:schemeClr val="accent4">
                  <a:lumMod val="105000"/>
                  <a:satMod val="103000"/>
                  <a:tint val="73000"/>
                </a:schemeClr>
              </a:gs>
              <a:gs pos="100000">
                <a:schemeClr val="accent4">
                  <a:lumMod val="105000"/>
                  <a:satMod val="109000"/>
                  <a:tint val="81000"/>
                  <a:alpha val="50000"/>
                </a:schemeClr>
              </a:gs>
            </a:gsLst>
          </a:gradFill>
          <a:ln>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89" name="矢印: ストライプ 88">
            <a:extLst>
              <a:ext uri="{FF2B5EF4-FFF2-40B4-BE49-F238E27FC236}">
                <a16:creationId xmlns:a16="http://schemas.microsoft.com/office/drawing/2014/main" id="{AAE87786-DC91-BC9B-8A72-8435479DA56A}"/>
              </a:ext>
            </a:extLst>
          </p:cNvPr>
          <p:cNvSpPr/>
          <p:nvPr/>
        </p:nvSpPr>
        <p:spPr>
          <a:xfrm>
            <a:off x="1911886" y="1072098"/>
            <a:ext cx="312085" cy="253634"/>
          </a:xfrm>
          <a:prstGeom prst="stripedRightArrow">
            <a:avLst>
              <a:gd name="adj1" fmla="val 22320"/>
              <a:gd name="adj2" fmla="val 60861"/>
            </a:avLst>
          </a:prstGeom>
          <a:gradFill>
            <a:gsLst>
              <a:gs pos="0">
                <a:schemeClr val="accent4">
                  <a:lumMod val="110000"/>
                  <a:satMod val="105000"/>
                  <a:tint val="67000"/>
                  <a:alpha val="50000"/>
                </a:schemeClr>
              </a:gs>
              <a:gs pos="50000">
                <a:schemeClr val="accent4">
                  <a:lumMod val="105000"/>
                  <a:satMod val="103000"/>
                  <a:tint val="73000"/>
                </a:schemeClr>
              </a:gs>
              <a:gs pos="100000">
                <a:schemeClr val="accent4">
                  <a:lumMod val="105000"/>
                  <a:satMod val="109000"/>
                  <a:tint val="81000"/>
                  <a:alpha val="50000"/>
                </a:schemeClr>
              </a:gs>
            </a:gsLst>
          </a:gradFill>
          <a:ln>
            <a:solidFill>
              <a:schemeClr val="accent5">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91" name="星: 5 pt 90">
            <a:extLst>
              <a:ext uri="{FF2B5EF4-FFF2-40B4-BE49-F238E27FC236}">
                <a16:creationId xmlns:a16="http://schemas.microsoft.com/office/drawing/2014/main" id="{436276EF-4C16-2694-0439-88F1D4123961}"/>
              </a:ext>
            </a:extLst>
          </p:cNvPr>
          <p:cNvSpPr/>
          <p:nvPr/>
        </p:nvSpPr>
        <p:spPr>
          <a:xfrm rot="21124193">
            <a:off x="1903588" y="804386"/>
            <a:ext cx="258398" cy="258378"/>
          </a:xfrm>
          <a:custGeom>
            <a:avLst/>
            <a:gdLst>
              <a:gd name="connsiteX0" fmla="*/ 0 w 258398"/>
              <a:gd name="connsiteY0" fmla="*/ 98691 h 258378"/>
              <a:gd name="connsiteX1" fmla="*/ 98700 w 258398"/>
              <a:gd name="connsiteY1" fmla="*/ 98692 h 258378"/>
              <a:gd name="connsiteX2" fmla="*/ 129199 w 258398"/>
              <a:gd name="connsiteY2" fmla="*/ 0 h 258378"/>
              <a:gd name="connsiteX3" fmla="*/ 159698 w 258398"/>
              <a:gd name="connsiteY3" fmla="*/ 98692 h 258378"/>
              <a:gd name="connsiteX4" fmla="*/ 258398 w 258398"/>
              <a:gd name="connsiteY4" fmla="*/ 98691 h 258378"/>
              <a:gd name="connsiteX5" fmla="*/ 178548 w 258398"/>
              <a:gd name="connsiteY5" fmla="*/ 159686 h 258378"/>
              <a:gd name="connsiteX6" fmla="*/ 209048 w 258398"/>
              <a:gd name="connsiteY6" fmla="*/ 258377 h 258378"/>
              <a:gd name="connsiteX7" fmla="*/ 129199 w 258398"/>
              <a:gd name="connsiteY7" fmla="*/ 197382 h 258378"/>
              <a:gd name="connsiteX8" fmla="*/ 49350 w 258398"/>
              <a:gd name="connsiteY8" fmla="*/ 258377 h 258378"/>
              <a:gd name="connsiteX9" fmla="*/ 79850 w 258398"/>
              <a:gd name="connsiteY9" fmla="*/ 159686 h 258378"/>
              <a:gd name="connsiteX10" fmla="*/ 0 w 258398"/>
              <a:gd name="connsiteY10" fmla="*/ 98691 h 25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398" h="258378" fill="none" extrusionOk="0">
                <a:moveTo>
                  <a:pt x="0" y="98691"/>
                </a:moveTo>
                <a:cubicBezTo>
                  <a:pt x="10779" y="95698"/>
                  <a:pt x="58759" y="93244"/>
                  <a:pt x="98700" y="98692"/>
                </a:cubicBezTo>
                <a:cubicBezTo>
                  <a:pt x="97494" y="79335"/>
                  <a:pt x="114899" y="21714"/>
                  <a:pt x="129199" y="0"/>
                </a:cubicBezTo>
                <a:cubicBezTo>
                  <a:pt x="140314" y="31144"/>
                  <a:pt x="151144" y="60497"/>
                  <a:pt x="159698" y="98692"/>
                </a:cubicBezTo>
                <a:cubicBezTo>
                  <a:pt x="193726" y="91239"/>
                  <a:pt x="225335" y="95350"/>
                  <a:pt x="258398" y="98691"/>
                </a:cubicBezTo>
                <a:cubicBezTo>
                  <a:pt x="244508" y="107851"/>
                  <a:pt x="190841" y="148313"/>
                  <a:pt x="178548" y="159686"/>
                </a:cubicBezTo>
                <a:cubicBezTo>
                  <a:pt x="194054" y="189209"/>
                  <a:pt x="211565" y="245959"/>
                  <a:pt x="209048" y="258377"/>
                </a:cubicBezTo>
                <a:cubicBezTo>
                  <a:pt x="165787" y="234758"/>
                  <a:pt x="152882" y="218206"/>
                  <a:pt x="129199" y="197382"/>
                </a:cubicBezTo>
                <a:cubicBezTo>
                  <a:pt x="124963" y="209764"/>
                  <a:pt x="88037" y="238511"/>
                  <a:pt x="49350" y="258377"/>
                </a:cubicBezTo>
                <a:cubicBezTo>
                  <a:pt x="66140" y="228803"/>
                  <a:pt x="76696" y="192875"/>
                  <a:pt x="79850" y="159686"/>
                </a:cubicBezTo>
                <a:cubicBezTo>
                  <a:pt x="63864" y="145167"/>
                  <a:pt x="42564" y="122170"/>
                  <a:pt x="0" y="98691"/>
                </a:cubicBezTo>
                <a:close/>
              </a:path>
              <a:path w="258398" h="258378" stroke="0" extrusionOk="0">
                <a:moveTo>
                  <a:pt x="0" y="98691"/>
                </a:moveTo>
                <a:cubicBezTo>
                  <a:pt x="15759" y="96741"/>
                  <a:pt x="78720" y="95349"/>
                  <a:pt x="98700" y="98692"/>
                </a:cubicBezTo>
                <a:cubicBezTo>
                  <a:pt x="112367" y="84495"/>
                  <a:pt x="125320" y="31102"/>
                  <a:pt x="129199" y="0"/>
                </a:cubicBezTo>
                <a:cubicBezTo>
                  <a:pt x="141557" y="31121"/>
                  <a:pt x="148191" y="88272"/>
                  <a:pt x="159698" y="98692"/>
                </a:cubicBezTo>
                <a:cubicBezTo>
                  <a:pt x="204966" y="102256"/>
                  <a:pt x="226912" y="99988"/>
                  <a:pt x="258398" y="98691"/>
                </a:cubicBezTo>
                <a:cubicBezTo>
                  <a:pt x="225561" y="117464"/>
                  <a:pt x="192227" y="148256"/>
                  <a:pt x="178548" y="159686"/>
                </a:cubicBezTo>
                <a:cubicBezTo>
                  <a:pt x="188642" y="199817"/>
                  <a:pt x="201170" y="221797"/>
                  <a:pt x="209048" y="258377"/>
                </a:cubicBezTo>
                <a:cubicBezTo>
                  <a:pt x="195069" y="256411"/>
                  <a:pt x="159830" y="217445"/>
                  <a:pt x="129199" y="197382"/>
                </a:cubicBezTo>
                <a:cubicBezTo>
                  <a:pt x="113736" y="200094"/>
                  <a:pt x="62178" y="240297"/>
                  <a:pt x="49350" y="258377"/>
                </a:cubicBezTo>
                <a:cubicBezTo>
                  <a:pt x="56892" y="237159"/>
                  <a:pt x="61955" y="193122"/>
                  <a:pt x="79850" y="159686"/>
                </a:cubicBezTo>
                <a:cubicBezTo>
                  <a:pt x="72908" y="149135"/>
                  <a:pt x="11577" y="103139"/>
                  <a:pt x="0" y="98691"/>
                </a:cubicBezTo>
                <a:close/>
              </a:path>
            </a:pathLst>
          </a:custGeom>
          <a:solidFill>
            <a:srgbClr val="D3EEF9"/>
          </a:solidFill>
          <a:ln w="3175">
            <a:noFill/>
            <a:prstDash val="solid"/>
            <a:extLst>
              <a:ext uri="{C807C97D-BFC1-408E-A445-0C87EB9F89A2}">
                <ask:lineSketchStyleProps xmlns:ask="http://schemas.microsoft.com/office/drawing/2018/sketchyshapes" sd="1219033472">
                  <a:prstGeom prst="star5">
                    <a:avLst/>
                  </a:prstGeom>
                  <ask:type>
                    <ask:lineSketchCurved/>
                  </ask:type>
                </ask:lineSketchStyleProps>
              </a:ext>
            </a:extLst>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93" name="四角形: 角を丸くする 92">
            <a:extLst>
              <a:ext uri="{FF2B5EF4-FFF2-40B4-BE49-F238E27FC236}">
                <a16:creationId xmlns:a16="http://schemas.microsoft.com/office/drawing/2014/main" id="{8B8DF99C-8BC9-6C71-FF61-DCB8170E9EE1}"/>
              </a:ext>
            </a:extLst>
          </p:cNvPr>
          <p:cNvSpPr/>
          <p:nvPr/>
        </p:nvSpPr>
        <p:spPr>
          <a:xfrm>
            <a:off x="1847334" y="1317613"/>
            <a:ext cx="258888" cy="196971"/>
          </a:xfrm>
          <a:prstGeom prst="roundRect">
            <a:avLst>
              <a:gd name="adj" fmla="val 9679"/>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spcAft>
                <a:spcPts val="200"/>
              </a:spcAft>
            </a:pPr>
            <a:r>
              <a:rPr kumimoji="1" lang="en-US" altLang="ja-JP" sz="1000" dirty="0">
                <a:solidFill>
                  <a:srgbClr val="0070C0"/>
                </a:solidFill>
                <a:latin typeface="HG丸ｺﾞｼｯｸM-PRO" panose="020F0600000000000000" pitchFamily="50" charset="-128"/>
                <a:ea typeface="HG丸ｺﾞｼｯｸM-PRO" panose="020F0600000000000000" pitchFamily="50" charset="-128"/>
              </a:rPr>
              <a:t>A</a:t>
            </a:r>
          </a:p>
        </p:txBody>
      </p:sp>
      <p:sp>
        <p:nvSpPr>
          <p:cNvPr id="94" name="矢印: ストライプ 93">
            <a:extLst>
              <a:ext uri="{FF2B5EF4-FFF2-40B4-BE49-F238E27FC236}">
                <a16:creationId xmlns:a16="http://schemas.microsoft.com/office/drawing/2014/main" id="{67D27B45-5C92-06DC-F71E-C9678A7D8C87}"/>
              </a:ext>
            </a:extLst>
          </p:cNvPr>
          <p:cNvSpPr/>
          <p:nvPr/>
        </p:nvSpPr>
        <p:spPr>
          <a:xfrm rot="5400000">
            <a:off x="3536999" y="1616714"/>
            <a:ext cx="312085" cy="253634"/>
          </a:xfrm>
          <a:prstGeom prst="stripedRightArrow">
            <a:avLst>
              <a:gd name="adj1" fmla="val 22320"/>
              <a:gd name="adj2" fmla="val 60861"/>
            </a:avLst>
          </a:prstGeom>
          <a:gradFill>
            <a:gsLst>
              <a:gs pos="0">
                <a:schemeClr val="accent4">
                  <a:lumMod val="110000"/>
                  <a:satMod val="105000"/>
                  <a:tint val="67000"/>
                  <a:alpha val="50000"/>
                </a:schemeClr>
              </a:gs>
              <a:gs pos="50000">
                <a:schemeClr val="accent4">
                  <a:lumMod val="105000"/>
                  <a:satMod val="103000"/>
                  <a:tint val="73000"/>
                </a:schemeClr>
              </a:gs>
              <a:gs pos="100000">
                <a:schemeClr val="accent4">
                  <a:lumMod val="105000"/>
                  <a:satMod val="109000"/>
                  <a:tint val="81000"/>
                  <a:alpha val="50000"/>
                </a:schemeClr>
              </a:gs>
            </a:gsLst>
          </a:gradFill>
          <a:ln>
            <a:solidFill>
              <a:schemeClr val="accent5">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96" name="矢印: 折線 95">
            <a:extLst>
              <a:ext uri="{FF2B5EF4-FFF2-40B4-BE49-F238E27FC236}">
                <a16:creationId xmlns:a16="http://schemas.microsoft.com/office/drawing/2014/main" id="{B7FDEE16-EB78-10EB-DD58-993AC11672AA}"/>
              </a:ext>
            </a:extLst>
          </p:cNvPr>
          <p:cNvSpPr/>
          <p:nvPr/>
        </p:nvSpPr>
        <p:spPr>
          <a:xfrm flipV="1">
            <a:off x="524047" y="1671723"/>
            <a:ext cx="359743" cy="2278007"/>
          </a:xfrm>
          <a:prstGeom prst="bentArrow">
            <a:avLst>
              <a:gd name="adj1" fmla="val 17503"/>
              <a:gd name="adj2" fmla="val 24649"/>
              <a:gd name="adj3" fmla="val 34840"/>
              <a:gd name="adj4" fmla="val 45156"/>
            </a:avLst>
          </a:prstGeom>
          <a:ln>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100" name="四角形: 角を丸くする 99">
            <a:extLst>
              <a:ext uri="{FF2B5EF4-FFF2-40B4-BE49-F238E27FC236}">
                <a16:creationId xmlns:a16="http://schemas.microsoft.com/office/drawing/2014/main" id="{0FA8C449-05DD-B869-E601-C29727D90818}"/>
              </a:ext>
            </a:extLst>
          </p:cNvPr>
          <p:cNvSpPr/>
          <p:nvPr/>
        </p:nvSpPr>
        <p:spPr>
          <a:xfrm>
            <a:off x="4473940" y="2449779"/>
            <a:ext cx="307146" cy="236339"/>
          </a:xfrm>
          <a:prstGeom prst="roundRect">
            <a:avLst>
              <a:gd name="adj" fmla="val 9679"/>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spcAft>
                <a:spcPts val="200"/>
              </a:spcAft>
            </a:pPr>
            <a:r>
              <a:rPr kumimoji="1" lang="ja-JP" altLang="en-US" sz="1000" dirty="0">
                <a:solidFill>
                  <a:schemeClr val="accent2">
                    <a:lumMod val="75000"/>
                  </a:schemeClr>
                </a:solidFill>
                <a:latin typeface="HG丸ｺﾞｼｯｸM-PRO" panose="020F0600000000000000" pitchFamily="50" charset="-128"/>
                <a:ea typeface="HG丸ｺﾞｼｯｸM-PRO" panose="020F0600000000000000" pitchFamily="50" charset="-128"/>
              </a:rPr>
              <a:t>イ</a:t>
            </a:r>
            <a:endParaRPr kumimoji="1" lang="en-US" altLang="ja-JP" sz="1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101" name="星: 5 pt 100">
            <a:extLst>
              <a:ext uri="{FF2B5EF4-FFF2-40B4-BE49-F238E27FC236}">
                <a16:creationId xmlns:a16="http://schemas.microsoft.com/office/drawing/2014/main" id="{86CFA104-7C9F-050B-BB4A-B5E8B613A63D}"/>
              </a:ext>
            </a:extLst>
          </p:cNvPr>
          <p:cNvSpPr/>
          <p:nvPr/>
        </p:nvSpPr>
        <p:spPr>
          <a:xfrm rot="20162035">
            <a:off x="5309783" y="2502877"/>
            <a:ext cx="258398" cy="258378"/>
          </a:xfrm>
          <a:custGeom>
            <a:avLst/>
            <a:gdLst>
              <a:gd name="connsiteX0" fmla="*/ 0 w 258398"/>
              <a:gd name="connsiteY0" fmla="*/ 98691 h 258378"/>
              <a:gd name="connsiteX1" fmla="*/ 98700 w 258398"/>
              <a:gd name="connsiteY1" fmla="*/ 98692 h 258378"/>
              <a:gd name="connsiteX2" fmla="*/ 129199 w 258398"/>
              <a:gd name="connsiteY2" fmla="*/ 0 h 258378"/>
              <a:gd name="connsiteX3" fmla="*/ 159698 w 258398"/>
              <a:gd name="connsiteY3" fmla="*/ 98692 h 258378"/>
              <a:gd name="connsiteX4" fmla="*/ 258398 w 258398"/>
              <a:gd name="connsiteY4" fmla="*/ 98691 h 258378"/>
              <a:gd name="connsiteX5" fmla="*/ 178548 w 258398"/>
              <a:gd name="connsiteY5" fmla="*/ 159686 h 258378"/>
              <a:gd name="connsiteX6" fmla="*/ 209048 w 258398"/>
              <a:gd name="connsiteY6" fmla="*/ 258377 h 258378"/>
              <a:gd name="connsiteX7" fmla="*/ 129199 w 258398"/>
              <a:gd name="connsiteY7" fmla="*/ 197382 h 258378"/>
              <a:gd name="connsiteX8" fmla="*/ 49350 w 258398"/>
              <a:gd name="connsiteY8" fmla="*/ 258377 h 258378"/>
              <a:gd name="connsiteX9" fmla="*/ 79850 w 258398"/>
              <a:gd name="connsiteY9" fmla="*/ 159686 h 258378"/>
              <a:gd name="connsiteX10" fmla="*/ 0 w 258398"/>
              <a:gd name="connsiteY10" fmla="*/ 98691 h 25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398" h="258378" fill="none" extrusionOk="0">
                <a:moveTo>
                  <a:pt x="0" y="98691"/>
                </a:moveTo>
                <a:cubicBezTo>
                  <a:pt x="10779" y="95698"/>
                  <a:pt x="58759" y="93244"/>
                  <a:pt x="98700" y="98692"/>
                </a:cubicBezTo>
                <a:cubicBezTo>
                  <a:pt x="97494" y="79335"/>
                  <a:pt x="114899" y="21714"/>
                  <a:pt x="129199" y="0"/>
                </a:cubicBezTo>
                <a:cubicBezTo>
                  <a:pt x="140314" y="31144"/>
                  <a:pt x="151144" y="60497"/>
                  <a:pt x="159698" y="98692"/>
                </a:cubicBezTo>
                <a:cubicBezTo>
                  <a:pt x="193726" y="91239"/>
                  <a:pt x="225335" y="95350"/>
                  <a:pt x="258398" y="98691"/>
                </a:cubicBezTo>
                <a:cubicBezTo>
                  <a:pt x="244508" y="107851"/>
                  <a:pt x="190841" y="148313"/>
                  <a:pt x="178548" y="159686"/>
                </a:cubicBezTo>
                <a:cubicBezTo>
                  <a:pt x="194054" y="189209"/>
                  <a:pt x="211565" y="245959"/>
                  <a:pt x="209048" y="258377"/>
                </a:cubicBezTo>
                <a:cubicBezTo>
                  <a:pt x="165787" y="234758"/>
                  <a:pt x="152882" y="218206"/>
                  <a:pt x="129199" y="197382"/>
                </a:cubicBezTo>
                <a:cubicBezTo>
                  <a:pt x="124963" y="209764"/>
                  <a:pt x="88037" y="238511"/>
                  <a:pt x="49350" y="258377"/>
                </a:cubicBezTo>
                <a:cubicBezTo>
                  <a:pt x="66140" y="228803"/>
                  <a:pt x="76696" y="192875"/>
                  <a:pt x="79850" y="159686"/>
                </a:cubicBezTo>
                <a:cubicBezTo>
                  <a:pt x="63864" y="145167"/>
                  <a:pt x="42564" y="122170"/>
                  <a:pt x="0" y="98691"/>
                </a:cubicBezTo>
                <a:close/>
              </a:path>
              <a:path w="258398" h="258378" stroke="0" extrusionOk="0">
                <a:moveTo>
                  <a:pt x="0" y="98691"/>
                </a:moveTo>
                <a:cubicBezTo>
                  <a:pt x="15759" y="96741"/>
                  <a:pt x="78720" y="95349"/>
                  <a:pt x="98700" y="98692"/>
                </a:cubicBezTo>
                <a:cubicBezTo>
                  <a:pt x="112367" y="84495"/>
                  <a:pt x="125320" y="31102"/>
                  <a:pt x="129199" y="0"/>
                </a:cubicBezTo>
                <a:cubicBezTo>
                  <a:pt x="141557" y="31121"/>
                  <a:pt x="148191" y="88272"/>
                  <a:pt x="159698" y="98692"/>
                </a:cubicBezTo>
                <a:cubicBezTo>
                  <a:pt x="204966" y="102256"/>
                  <a:pt x="226912" y="99988"/>
                  <a:pt x="258398" y="98691"/>
                </a:cubicBezTo>
                <a:cubicBezTo>
                  <a:pt x="225561" y="117464"/>
                  <a:pt x="192227" y="148256"/>
                  <a:pt x="178548" y="159686"/>
                </a:cubicBezTo>
                <a:cubicBezTo>
                  <a:pt x="188642" y="199817"/>
                  <a:pt x="201170" y="221797"/>
                  <a:pt x="209048" y="258377"/>
                </a:cubicBezTo>
                <a:cubicBezTo>
                  <a:pt x="195069" y="256411"/>
                  <a:pt x="159830" y="217445"/>
                  <a:pt x="129199" y="197382"/>
                </a:cubicBezTo>
                <a:cubicBezTo>
                  <a:pt x="113736" y="200094"/>
                  <a:pt x="62178" y="240297"/>
                  <a:pt x="49350" y="258377"/>
                </a:cubicBezTo>
                <a:cubicBezTo>
                  <a:pt x="56892" y="237159"/>
                  <a:pt x="61955" y="193122"/>
                  <a:pt x="79850" y="159686"/>
                </a:cubicBezTo>
                <a:cubicBezTo>
                  <a:pt x="72908" y="149135"/>
                  <a:pt x="11577" y="103139"/>
                  <a:pt x="0" y="98691"/>
                </a:cubicBezTo>
                <a:close/>
              </a:path>
            </a:pathLst>
          </a:custGeom>
          <a:solidFill>
            <a:srgbClr val="FAD9C2"/>
          </a:solidFill>
          <a:ln w="3175">
            <a:noFill/>
            <a:prstDash val="solid"/>
            <a:extLst>
              <a:ext uri="{C807C97D-BFC1-408E-A445-0C87EB9F89A2}">
                <ask:lineSketchStyleProps xmlns:ask="http://schemas.microsoft.com/office/drawing/2018/sketchyshapes" sd="1219033472">
                  <a:prstGeom prst="star5">
                    <a:avLst/>
                  </a:prstGeom>
                  <ask:type>
                    <ask:lineSketchCurved/>
                  </ask:type>
                </ask:lineSketchStyleProps>
              </a:ext>
            </a:extLst>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02" name="矢印: ストライプ 101">
            <a:extLst>
              <a:ext uri="{FF2B5EF4-FFF2-40B4-BE49-F238E27FC236}">
                <a16:creationId xmlns:a16="http://schemas.microsoft.com/office/drawing/2014/main" id="{02718EB4-608F-904F-2CCE-85F2BBD0C073}"/>
              </a:ext>
            </a:extLst>
          </p:cNvPr>
          <p:cNvSpPr/>
          <p:nvPr/>
        </p:nvSpPr>
        <p:spPr>
          <a:xfrm>
            <a:off x="4654588" y="2293980"/>
            <a:ext cx="312085" cy="253634"/>
          </a:xfrm>
          <a:prstGeom prst="stripedRightArrow">
            <a:avLst>
              <a:gd name="adj1" fmla="val 22320"/>
              <a:gd name="adj2" fmla="val 60861"/>
            </a:avLst>
          </a:prstGeom>
          <a:gradFill>
            <a:gsLst>
              <a:gs pos="0">
                <a:schemeClr val="accent4">
                  <a:lumMod val="110000"/>
                  <a:satMod val="105000"/>
                  <a:tint val="67000"/>
                  <a:alpha val="50000"/>
                </a:schemeClr>
              </a:gs>
              <a:gs pos="50000">
                <a:schemeClr val="accent4">
                  <a:lumMod val="105000"/>
                  <a:satMod val="103000"/>
                  <a:tint val="73000"/>
                </a:schemeClr>
              </a:gs>
              <a:gs pos="100000">
                <a:schemeClr val="accent4">
                  <a:lumMod val="105000"/>
                  <a:satMod val="109000"/>
                  <a:tint val="81000"/>
                  <a:alpha val="50000"/>
                </a:schemeClr>
              </a:gs>
            </a:gsLst>
          </a:gradFill>
          <a:ln>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74" name="矢印: ストライプ 73">
            <a:extLst>
              <a:ext uri="{FF2B5EF4-FFF2-40B4-BE49-F238E27FC236}">
                <a16:creationId xmlns:a16="http://schemas.microsoft.com/office/drawing/2014/main" id="{D31B3A72-7FA9-2888-B200-12F7996BE500}"/>
              </a:ext>
            </a:extLst>
          </p:cNvPr>
          <p:cNvSpPr/>
          <p:nvPr/>
        </p:nvSpPr>
        <p:spPr>
          <a:xfrm rot="5400000">
            <a:off x="1602480" y="2806532"/>
            <a:ext cx="312085" cy="253634"/>
          </a:xfrm>
          <a:prstGeom prst="stripedRightArrow">
            <a:avLst>
              <a:gd name="adj1" fmla="val 22320"/>
              <a:gd name="adj2" fmla="val 60861"/>
            </a:avLst>
          </a:prstGeom>
          <a:gradFill>
            <a:gsLst>
              <a:gs pos="0">
                <a:schemeClr val="accent4">
                  <a:lumMod val="110000"/>
                  <a:satMod val="105000"/>
                  <a:tint val="67000"/>
                  <a:alpha val="50000"/>
                </a:schemeClr>
              </a:gs>
              <a:gs pos="50000">
                <a:schemeClr val="accent4">
                  <a:lumMod val="105000"/>
                  <a:satMod val="103000"/>
                  <a:tint val="73000"/>
                </a:schemeClr>
              </a:gs>
              <a:gs pos="100000">
                <a:schemeClr val="accent4">
                  <a:lumMod val="105000"/>
                  <a:satMod val="109000"/>
                  <a:tint val="81000"/>
                  <a:alpha val="50000"/>
                </a:schemeClr>
              </a:gs>
            </a:gsLst>
          </a:gradFill>
          <a:ln>
            <a:solidFill>
              <a:schemeClr val="accent5">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758413673"/>
      </p:ext>
    </p:extLst>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3591</TotalTime>
  <Words>545</Words>
  <Application>Microsoft Office PowerPoint</Application>
  <PresentationFormat>A4 210 x 297 mm</PresentationFormat>
  <Paragraphs>68</Paragraphs>
  <Slides>2</Slides>
  <Notes>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HG丸ｺﾞｼｯｸM-PRO</vt:lpstr>
      <vt:lpstr>kawaii手書き文字</vt:lpstr>
      <vt:lpstr>UD デジタル 教科書体 NK-B</vt:lpstr>
      <vt:lpstr>UD デジタル 教科書体 NK-R</vt:lpstr>
      <vt:lpstr>UD デジタル 教科書体 NP-B</vt:lpstr>
      <vt:lpstr>UD デジタル 教科書体 NP-R</vt:lpstr>
      <vt:lpstr>源泉丸ゴシック EL</vt:lpstr>
      <vt:lpstr>游ゴシック</vt:lpstr>
      <vt:lpstr>游明朝</vt:lpstr>
      <vt:lpstr>Aptos</vt:lpstr>
      <vt:lpstr>Arial</vt:lpstr>
      <vt:lpstr>Calibri</vt:lpstr>
      <vt:lpstr>Calibri Light</vt:lpstr>
      <vt:lpstr>Wingdings</vt:lpstr>
      <vt:lpstr>Office 2013 - 2022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礒野　美津子</dc:creator>
  <cp:lastModifiedBy>協会 大阪市一般廃棄物適正処理</cp:lastModifiedBy>
  <cp:revision>342</cp:revision>
  <cp:lastPrinted>2025-03-03T06:34:33Z</cp:lastPrinted>
  <dcterms:created xsi:type="dcterms:W3CDTF">2024-02-27T06:03:53Z</dcterms:created>
  <dcterms:modified xsi:type="dcterms:W3CDTF">2025-03-03T06:56:20Z</dcterms:modified>
</cp:coreProperties>
</file>