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67" r:id="rId2"/>
    <p:sldId id="274" r:id="rId3"/>
  </p:sldIdLst>
  <p:sldSz cx="6858000" cy="9906000" type="A4"/>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E9FC"/>
    <a:srgbClr val="C3E9FC"/>
    <a:srgbClr val="B5E3F5"/>
    <a:srgbClr val="C8EAF8"/>
    <a:srgbClr val="007FA2"/>
    <a:srgbClr val="75A9D9"/>
    <a:srgbClr val="D3EEF9"/>
    <a:srgbClr val="FAD9C2"/>
    <a:srgbClr val="FFFF81"/>
    <a:srgbClr val="FFDA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91" autoAdjust="0"/>
    <p:restoredTop sz="94660"/>
  </p:normalViewPr>
  <p:slideViewPr>
    <p:cSldViewPr snapToGrid="0">
      <p:cViewPr varScale="1">
        <p:scale>
          <a:sx n="67" d="100"/>
          <a:sy n="67" d="100"/>
        </p:scale>
        <p:origin x="14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3076977" cy="513789"/>
          </a:xfrm>
          <a:prstGeom prst="rect">
            <a:avLst/>
          </a:prstGeom>
        </p:spPr>
        <p:txBody>
          <a:bodyPr vert="horz" lIns="95355" tIns="47678" rIns="95355" bIns="4767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0650" y="0"/>
            <a:ext cx="3076976" cy="513789"/>
          </a:xfrm>
          <a:prstGeom prst="rect">
            <a:avLst/>
          </a:prstGeom>
        </p:spPr>
        <p:txBody>
          <a:bodyPr vert="horz" lIns="95355" tIns="47678" rIns="95355" bIns="47678" rtlCol="0"/>
          <a:lstStyle>
            <a:lvl1pPr algn="r">
              <a:defRPr sz="1300"/>
            </a:lvl1pPr>
          </a:lstStyle>
          <a:p>
            <a:fld id="{747E1766-A96A-4E4A-B5EF-DC39970A0EAB}" type="datetimeFigureOut">
              <a:rPr kumimoji="1" lang="ja-JP" altLang="en-US" smtClean="0"/>
              <a:t>2025/8/22</a:t>
            </a:fld>
            <a:endParaRPr kumimoji="1" lang="ja-JP" altLang="en-US"/>
          </a:p>
        </p:txBody>
      </p:sp>
      <p:sp>
        <p:nvSpPr>
          <p:cNvPr id="4" name="スライド イメージ プレースホルダー 3"/>
          <p:cNvSpPr>
            <a:spLocks noGrp="1" noRot="1" noChangeAspect="1"/>
          </p:cNvSpPr>
          <p:nvPr>
            <p:ph type="sldImg" idx="2"/>
          </p:nvPr>
        </p:nvSpPr>
        <p:spPr>
          <a:xfrm>
            <a:off x="2354263" y="1279525"/>
            <a:ext cx="2390775" cy="3452813"/>
          </a:xfrm>
          <a:prstGeom prst="rect">
            <a:avLst/>
          </a:prstGeom>
          <a:noFill/>
          <a:ln w="12700">
            <a:solidFill>
              <a:prstClr val="black"/>
            </a:solidFill>
          </a:ln>
        </p:spPr>
        <p:txBody>
          <a:bodyPr vert="horz" lIns="95355" tIns="47678" rIns="95355" bIns="47678" rtlCol="0" anchor="ctr"/>
          <a:lstStyle/>
          <a:p>
            <a:endParaRPr lang="ja-JP" altLang="en-US"/>
          </a:p>
        </p:txBody>
      </p:sp>
      <p:sp>
        <p:nvSpPr>
          <p:cNvPr id="5" name="ノート プレースホルダー 4"/>
          <p:cNvSpPr>
            <a:spLocks noGrp="1"/>
          </p:cNvSpPr>
          <p:nvPr>
            <p:ph type="body" sz="quarter" idx="3"/>
          </p:nvPr>
        </p:nvSpPr>
        <p:spPr>
          <a:xfrm>
            <a:off x="709436" y="4925459"/>
            <a:ext cx="5680444" cy="4029621"/>
          </a:xfrm>
          <a:prstGeom prst="rect">
            <a:avLst/>
          </a:prstGeom>
        </p:spPr>
        <p:txBody>
          <a:bodyPr vert="horz" lIns="95355" tIns="47678" rIns="95355" bIns="4767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9720825"/>
            <a:ext cx="3076977" cy="513789"/>
          </a:xfrm>
          <a:prstGeom prst="rect">
            <a:avLst/>
          </a:prstGeom>
        </p:spPr>
        <p:txBody>
          <a:bodyPr vert="horz" lIns="95355" tIns="47678" rIns="95355" bIns="4767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0650" y="9720825"/>
            <a:ext cx="3076976" cy="513789"/>
          </a:xfrm>
          <a:prstGeom prst="rect">
            <a:avLst/>
          </a:prstGeom>
        </p:spPr>
        <p:txBody>
          <a:bodyPr vert="horz" lIns="95355" tIns="47678" rIns="95355" bIns="47678" rtlCol="0" anchor="b"/>
          <a:lstStyle>
            <a:lvl1pPr algn="r">
              <a:defRPr sz="1300"/>
            </a:lvl1pPr>
          </a:lstStyle>
          <a:p>
            <a:fld id="{0777E007-3F2D-4ABA-8276-E56675AEDBF9}" type="slidenum">
              <a:rPr kumimoji="1" lang="ja-JP" altLang="en-US" smtClean="0"/>
              <a:t>‹#›</a:t>
            </a:fld>
            <a:endParaRPr kumimoji="1" lang="ja-JP" altLang="en-US"/>
          </a:p>
        </p:txBody>
      </p:sp>
    </p:spTree>
    <p:extLst>
      <p:ext uri="{BB962C8B-B14F-4D97-AF65-F5344CB8AC3E}">
        <p14:creationId xmlns:p14="http://schemas.microsoft.com/office/powerpoint/2010/main" val="36977708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F1A8B1-924E-4592-ACD3-4EF6398E6FA7}" type="datetimeFigureOut">
              <a:rPr kumimoji="1" lang="ja-JP" altLang="en-US" smtClean="0"/>
              <a:t>2025/8/22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8840A2-829B-4831-8FDB-AC9094BB6524}" type="slidenum">
              <a:rPr kumimoji="1" lang="ja-JP" altLang="en-US" smtClean="0"/>
              <a:t>‹#›</a:t>
            </a:fld>
            <a:endParaRPr kumimoji="1" lang="ja-JP" altLang="en-US"/>
          </a:p>
        </p:txBody>
      </p:sp>
    </p:spTree>
    <p:extLst>
      <p:ext uri="{BB962C8B-B14F-4D97-AF65-F5344CB8AC3E}">
        <p14:creationId xmlns:p14="http://schemas.microsoft.com/office/powerpoint/2010/main" val="960506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F1A8B1-924E-4592-ACD3-4EF6398E6FA7}" type="datetimeFigureOut">
              <a:rPr kumimoji="1" lang="ja-JP" altLang="en-US" smtClean="0"/>
              <a:t>2025/8/22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8840A2-829B-4831-8FDB-AC9094BB6524}" type="slidenum">
              <a:rPr kumimoji="1" lang="ja-JP" altLang="en-US" smtClean="0"/>
              <a:t>‹#›</a:t>
            </a:fld>
            <a:endParaRPr kumimoji="1" lang="ja-JP" altLang="en-US"/>
          </a:p>
        </p:txBody>
      </p:sp>
    </p:spTree>
    <p:extLst>
      <p:ext uri="{BB962C8B-B14F-4D97-AF65-F5344CB8AC3E}">
        <p14:creationId xmlns:p14="http://schemas.microsoft.com/office/powerpoint/2010/main" val="29444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F1A8B1-924E-4592-ACD3-4EF6398E6FA7}" type="datetimeFigureOut">
              <a:rPr kumimoji="1" lang="ja-JP" altLang="en-US" smtClean="0"/>
              <a:t>2025/8/22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8840A2-829B-4831-8FDB-AC9094BB6524}" type="slidenum">
              <a:rPr kumimoji="1" lang="ja-JP" altLang="en-US" smtClean="0"/>
              <a:t>‹#›</a:t>
            </a:fld>
            <a:endParaRPr kumimoji="1" lang="ja-JP" altLang="en-US"/>
          </a:p>
        </p:txBody>
      </p:sp>
    </p:spTree>
    <p:extLst>
      <p:ext uri="{BB962C8B-B14F-4D97-AF65-F5344CB8AC3E}">
        <p14:creationId xmlns:p14="http://schemas.microsoft.com/office/powerpoint/2010/main" val="188491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F1A8B1-924E-4592-ACD3-4EF6398E6FA7}" type="datetimeFigureOut">
              <a:rPr kumimoji="1" lang="ja-JP" altLang="en-US" smtClean="0"/>
              <a:t>2025/8/22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8840A2-829B-4831-8FDB-AC9094BB6524}" type="slidenum">
              <a:rPr kumimoji="1" lang="ja-JP" altLang="en-US" smtClean="0"/>
              <a:t>‹#›</a:t>
            </a:fld>
            <a:endParaRPr kumimoji="1" lang="ja-JP" altLang="en-US"/>
          </a:p>
        </p:txBody>
      </p:sp>
    </p:spTree>
    <p:extLst>
      <p:ext uri="{BB962C8B-B14F-4D97-AF65-F5344CB8AC3E}">
        <p14:creationId xmlns:p14="http://schemas.microsoft.com/office/powerpoint/2010/main" val="4048693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5F1A8B1-924E-4592-ACD3-4EF6398E6FA7}" type="datetimeFigureOut">
              <a:rPr kumimoji="1" lang="ja-JP" altLang="en-US" smtClean="0"/>
              <a:t>2025/8/22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8840A2-829B-4831-8FDB-AC9094BB6524}" type="slidenum">
              <a:rPr kumimoji="1" lang="ja-JP" altLang="en-US" smtClean="0"/>
              <a:t>‹#›</a:t>
            </a:fld>
            <a:endParaRPr kumimoji="1" lang="ja-JP" altLang="en-US"/>
          </a:p>
        </p:txBody>
      </p:sp>
    </p:spTree>
    <p:extLst>
      <p:ext uri="{BB962C8B-B14F-4D97-AF65-F5344CB8AC3E}">
        <p14:creationId xmlns:p14="http://schemas.microsoft.com/office/powerpoint/2010/main" val="271669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5F1A8B1-924E-4592-ACD3-4EF6398E6FA7}" type="datetimeFigureOut">
              <a:rPr kumimoji="1" lang="ja-JP" altLang="en-US" smtClean="0"/>
              <a:t>2025/8/22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8840A2-829B-4831-8FDB-AC9094BB6524}" type="slidenum">
              <a:rPr kumimoji="1" lang="ja-JP" altLang="en-US" smtClean="0"/>
              <a:t>‹#›</a:t>
            </a:fld>
            <a:endParaRPr kumimoji="1" lang="ja-JP" altLang="en-US"/>
          </a:p>
        </p:txBody>
      </p:sp>
    </p:spTree>
    <p:extLst>
      <p:ext uri="{BB962C8B-B14F-4D97-AF65-F5344CB8AC3E}">
        <p14:creationId xmlns:p14="http://schemas.microsoft.com/office/powerpoint/2010/main" val="421839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5F1A8B1-924E-4592-ACD3-4EF6398E6FA7}" type="datetimeFigureOut">
              <a:rPr kumimoji="1" lang="ja-JP" altLang="en-US" smtClean="0"/>
              <a:t>2025/8/22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B8840A2-829B-4831-8FDB-AC9094BB6524}" type="slidenum">
              <a:rPr kumimoji="1" lang="ja-JP" altLang="en-US" smtClean="0"/>
              <a:t>‹#›</a:t>
            </a:fld>
            <a:endParaRPr kumimoji="1" lang="ja-JP" altLang="en-US"/>
          </a:p>
        </p:txBody>
      </p:sp>
    </p:spTree>
    <p:extLst>
      <p:ext uri="{BB962C8B-B14F-4D97-AF65-F5344CB8AC3E}">
        <p14:creationId xmlns:p14="http://schemas.microsoft.com/office/powerpoint/2010/main" val="150481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5F1A8B1-924E-4592-ACD3-4EF6398E6FA7}" type="datetimeFigureOut">
              <a:rPr kumimoji="1" lang="ja-JP" altLang="en-US" smtClean="0"/>
              <a:t>2025/8/22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B8840A2-829B-4831-8FDB-AC9094BB6524}" type="slidenum">
              <a:rPr kumimoji="1" lang="ja-JP" altLang="en-US" smtClean="0"/>
              <a:t>‹#›</a:t>
            </a:fld>
            <a:endParaRPr kumimoji="1" lang="ja-JP" altLang="en-US"/>
          </a:p>
        </p:txBody>
      </p:sp>
    </p:spTree>
    <p:extLst>
      <p:ext uri="{BB962C8B-B14F-4D97-AF65-F5344CB8AC3E}">
        <p14:creationId xmlns:p14="http://schemas.microsoft.com/office/powerpoint/2010/main" val="1454459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1A8B1-924E-4592-ACD3-4EF6398E6FA7}" type="datetimeFigureOut">
              <a:rPr kumimoji="1" lang="ja-JP" altLang="en-US" smtClean="0"/>
              <a:t>2025/8/22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B8840A2-829B-4831-8FDB-AC9094BB6524}" type="slidenum">
              <a:rPr kumimoji="1" lang="ja-JP" altLang="en-US" smtClean="0"/>
              <a:t>‹#›</a:t>
            </a:fld>
            <a:endParaRPr kumimoji="1" lang="ja-JP" altLang="en-US"/>
          </a:p>
        </p:txBody>
      </p:sp>
    </p:spTree>
    <p:extLst>
      <p:ext uri="{BB962C8B-B14F-4D97-AF65-F5344CB8AC3E}">
        <p14:creationId xmlns:p14="http://schemas.microsoft.com/office/powerpoint/2010/main" val="291466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5F1A8B1-924E-4592-ACD3-4EF6398E6FA7}" type="datetimeFigureOut">
              <a:rPr kumimoji="1" lang="ja-JP" altLang="en-US" smtClean="0"/>
              <a:t>2025/8/22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8840A2-829B-4831-8FDB-AC9094BB6524}" type="slidenum">
              <a:rPr kumimoji="1" lang="ja-JP" altLang="en-US" smtClean="0"/>
              <a:t>‹#›</a:t>
            </a:fld>
            <a:endParaRPr kumimoji="1" lang="ja-JP" altLang="en-US"/>
          </a:p>
        </p:txBody>
      </p:sp>
    </p:spTree>
    <p:extLst>
      <p:ext uri="{BB962C8B-B14F-4D97-AF65-F5344CB8AC3E}">
        <p14:creationId xmlns:p14="http://schemas.microsoft.com/office/powerpoint/2010/main" val="441724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5F1A8B1-924E-4592-ACD3-4EF6398E6FA7}" type="datetimeFigureOut">
              <a:rPr kumimoji="1" lang="ja-JP" altLang="en-US" smtClean="0"/>
              <a:t>2025/8/22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8840A2-829B-4831-8FDB-AC9094BB6524}" type="slidenum">
              <a:rPr kumimoji="1" lang="ja-JP" altLang="en-US" smtClean="0"/>
              <a:t>‹#›</a:t>
            </a:fld>
            <a:endParaRPr kumimoji="1" lang="ja-JP" altLang="en-US"/>
          </a:p>
        </p:txBody>
      </p:sp>
    </p:spTree>
    <p:extLst>
      <p:ext uri="{BB962C8B-B14F-4D97-AF65-F5344CB8AC3E}">
        <p14:creationId xmlns:p14="http://schemas.microsoft.com/office/powerpoint/2010/main" val="1985562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5F1A8B1-924E-4592-ACD3-4EF6398E6FA7}" type="datetimeFigureOut">
              <a:rPr kumimoji="1" lang="ja-JP" altLang="en-US" smtClean="0"/>
              <a:t>2025/8/22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B8840A2-829B-4831-8FDB-AC9094BB6524}" type="slidenum">
              <a:rPr kumimoji="1" lang="ja-JP" altLang="en-US" smtClean="0"/>
              <a:t>‹#›</a:t>
            </a:fld>
            <a:endParaRPr kumimoji="1" lang="ja-JP" altLang="en-US"/>
          </a:p>
        </p:txBody>
      </p:sp>
    </p:spTree>
    <p:extLst>
      <p:ext uri="{BB962C8B-B14F-4D97-AF65-F5344CB8AC3E}">
        <p14:creationId xmlns:p14="http://schemas.microsoft.com/office/powerpoint/2010/main" val="10770874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26D0C-26FD-BC80-6331-D69FD9F1C074}"/>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19BA62DF-0FB8-B883-FBDB-F07E1F3CCAAE}"/>
              </a:ext>
            </a:extLst>
          </p:cNvPr>
          <p:cNvSpPr>
            <a:spLocks noGrp="1" noRot="1" noMove="1" noResize="1" noEditPoints="1" noAdjustHandles="1" noChangeArrowheads="1" noChangeShapeType="1"/>
          </p:cNvSpPr>
          <p:nvPr/>
        </p:nvSpPr>
        <p:spPr>
          <a:xfrm>
            <a:off x="-1" y="0"/>
            <a:ext cx="6858001" cy="909638"/>
          </a:xfrm>
          <a:prstGeom prst="rect">
            <a:avLst/>
          </a:prstGeom>
          <a:gradFill>
            <a:gsLst>
              <a:gs pos="72000">
                <a:srgbClr val="7CA75F"/>
              </a:gs>
              <a:gs pos="1000">
                <a:schemeClr val="accent6">
                  <a:lumMod val="75000"/>
                </a:schemeClr>
              </a:gs>
              <a:gs pos="8000">
                <a:srgbClr val="649146"/>
              </a:gs>
              <a:gs pos="100000">
                <a:schemeClr val="accent6">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288000" rIns="36000" bIns="144000" rtlCol="0" anchor="ctr" anchorCtr="0"/>
          <a:lstStyle/>
          <a:p>
            <a:pPr indent="-169200">
              <a:lnSpc>
                <a:spcPts val="1700"/>
              </a:lnSpc>
            </a:pPr>
            <a:r>
              <a:rPr kumimoji="1" lang="ja-JP" altLang="en-US" sz="1500" dirty="0">
                <a:solidFill>
                  <a:schemeClr val="bg1"/>
                </a:solidFill>
                <a:latin typeface="UD デジタル 教科書体 NP-B" panose="02020700000000000000" pitchFamily="18" charset="-128"/>
                <a:ea typeface="UD デジタル 教科書体 NP-B" panose="02020700000000000000" pitchFamily="18" charset="-128"/>
              </a:rPr>
              <a:t> 　　                  </a:t>
            </a:r>
            <a:r>
              <a:rPr kumimoji="1" lang="ja-JP" altLang="en-US" sz="1500" spc="600" dirty="0">
                <a:solidFill>
                  <a:schemeClr val="bg1"/>
                </a:solidFill>
                <a:latin typeface="UD デジタル 教科書体 NP-B" panose="02020700000000000000" pitchFamily="18" charset="-128"/>
                <a:ea typeface="UD デジタル 教科書体 NP-B" panose="02020700000000000000" pitchFamily="18" charset="-128"/>
              </a:rPr>
              <a:t>一般廃棄物の許可業者</a:t>
            </a:r>
            <a:endParaRPr kumimoji="1" lang="en-US" altLang="ja-JP" sz="1500" spc="600" dirty="0">
              <a:solidFill>
                <a:schemeClr val="bg1"/>
              </a:solidFill>
              <a:latin typeface="UD デジタル 教科書体 NP-B" panose="02020700000000000000" pitchFamily="18" charset="-128"/>
              <a:ea typeface="UD デジタル 教科書体 NP-B" panose="02020700000000000000" pitchFamily="18" charset="-128"/>
            </a:endParaRPr>
          </a:p>
          <a:p>
            <a:pPr indent="-169200">
              <a:lnSpc>
                <a:spcPts val="3500"/>
              </a:lnSpc>
            </a:pPr>
            <a:r>
              <a:rPr kumimoji="1" lang="ja-JP" altLang="en-US" sz="2400" spc="600" dirty="0">
                <a:solidFill>
                  <a:schemeClr val="bg1"/>
                </a:solidFill>
                <a:latin typeface="UD デジタル 教科書体 NP-B" panose="02020700000000000000" pitchFamily="18" charset="-128"/>
                <a:ea typeface="UD デジタル 教科書体 NP-B" panose="02020700000000000000" pitchFamily="18" charset="-128"/>
              </a:rPr>
              <a:t>        </a:t>
            </a:r>
            <a:r>
              <a:rPr kumimoji="1" lang="ja-JP" altLang="en-US" sz="1200" spc="600" dirty="0">
                <a:solidFill>
                  <a:schemeClr val="bg1"/>
                </a:solidFill>
                <a:latin typeface="UD デジタル 教科書体 NP-B" panose="02020700000000000000" pitchFamily="18" charset="-128"/>
                <a:ea typeface="UD デジタル 教科書体 NP-B" panose="02020700000000000000" pitchFamily="18" charset="-128"/>
              </a:rPr>
              <a:t> </a:t>
            </a:r>
            <a:r>
              <a:rPr kumimoji="1" lang="ja-JP" altLang="en-US" sz="2400" spc="600" dirty="0">
                <a:solidFill>
                  <a:schemeClr val="bg1"/>
                </a:solidFill>
                <a:latin typeface="UD デジタル 教科書体 NP-B" panose="02020700000000000000" pitchFamily="18" charset="-128"/>
                <a:ea typeface="UD デジタル 教科書体 NP-B" panose="02020700000000000000" pitchFamily="18" charset="-128"/>
              </a:rPr>
              <a:t>解約通知への対応は？</a:t>
            </a:r>
            <a:endParaRPr kumimoji="1" lang="en-US" altLang="ja-JP" sz="2400" spc="600"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85CA1C08-6959-D24D-7B5C-A178FEFD9715}"/>
              </a:ext>
            </a:extLst>
          </p:cNvPr>
          <p:cNvSpPr txBox="1">
            <a:spLocks noGrp="1" noRot="1" noMove="1" noResize="1" noEditPoints="1" noAdjustHandles="1" noChangeArrowheads="1" noChangeShapeType="1"/>
          </p:cNvSpPr>
          <p:nvPr/>
        </p:nvSpPr>
        <p:spPr>
          <a:xfrm>
            <a:off x="5884317" y="74377"/>
            <a:ext cx="787834" cy="503432"/>
          </a:xfrm>
          <a:prstGeom prst="rect">
            <a:avLst/>
          </a:prstGeom>
          <a:noFill/>
          <a:ln w="12700">
            <a:noFill/>
            <a:prstDash val="sysDot"/>
          </a:ln>
        </p:spPr>
        <p:txBody>
          <a:bodyPr wrap="square" lIns="0" tIns="0" rIns="0" bIns="0" rtlCol="0" anchor="t" anchorCtr="0">
            <a:noAutofit/>
          </a:bodyPr>
          <a:lstStyle/>
          <a:p>
            <a:pPr algn="r">
              <a:lnSpc>
                <a:spcPts val="1000"/>
              </a:lnSpc>
            </a:pPr>
            <a:r>
              <a:rPr kumimoji="1" lang="en-US" altLang="ja-JP" sz="800" b="1" dirty="0">
                <a:uFill>
                  <a:solidFill>
                    <a:srgbClr val="CB340B"/>
                  </a:solidFill>
                </a:uFill>
                <a:latin typeface="UD デジタル 教科書体 NK-R" panose="02020400000000000000" pitchFamily="18" charset="-128"/>
                <a:ea typeface="UD デジタル 教科書体 NK-R" panose="02020400000000000000" pitchFamily="18" charset="-128"/>
              </a:rPr>
              <a:t>2025.08</a:t>
            </a:r>
          </a:p>
          <a:p>
            <a:pPr algn="r"/>
            <a:r>
              <a:rPr kumimoji="1" lang="en-US" altLang="ja-JP" sz="1600" b="1" dirty="0">
                <a:uFill>
                  <a:solidFill>
                    <a:srgbClr val="CB340B"/>
                  </a:solidFill>
                </a:uFill>
                <a:latin typeface="UD デジタル 教科書体 NK-R" panose="02020400000000000000" pitchFamily="18" charset="-128"/>
                <a:ea typeface="UD デジタル 教科書体 NK-R" panose="02020400000000000000" pitchFamily="18" charset="-128"/>
              </a:rPr>
              <a:t>Vol.</a:t>
            </a:r>
            <a:r>
              <a:rPr kumimoji="1" lang="ja-JP" altLang="en-US" sz="2400" b="1" dirty="0">
                <a:uFill>
                  <a:solidFill>
                    <a:srgbClr val="CB340B"/>
                  </a:solidFill>
                </a:uFill>
                <a:latin typeface="UD デジタル 教科書体 NK-R" panose="02020400000000000000" pitchFamily="18" charset="-128"/>
                <a:ea typeface="UD デジタル 教科書体 NK-R" panose="02020400000000000000" pitchFamily="18" charset="-128"/>
              </a:rPr>
              <a:t>４</a:t>
            </a:r>
            <a:endParaRPr kumimoji="1" lang="en-US" altLang="ja-JP" sz="2400" b="1" dirty="0">
              <a:uFill>
                <a:solidFill>
                  <a:srgbClr val="CB340B"/>
                </a:solidFill>
              </a:uFill>
              <a:latin typeface="UD デジタル 教科書体 NK-R" panose="02020400000000000000" pitchFamily="18" charset="-128"/>
              <a:ea typeface="UD デジタル 教科書体 NK-R" panose="02020400000000000000" pitchFamily="18" charset="-128"/>
            </a:endParaRPr>
          </a:p>
          <a:p>
            <a:pPr algn="r"/>
            <a:endParaRPr kumimoji="1" lang="en-US" altLang="ja-JP" sz="1600" b="1" dirty="0">
              <a:highlight>
                <a:srgbClr val="FFFF00"/>
              </a:highlight>
              <a:uFill>
                <a:solidFill>
                  <a:srgbClr val="CB340B"/>
                </a:solidFill>
              </a:uFill>
              <a:latin typeface="UD デジタル 教科書体 NK-R" panose="02020400000000000000" pitchFamily="18" charset="-128"/>
              <a:ea typeface="UD デジタル 教科書体 NK-R" panose="02020400000000000000" pitchFamily="18" charset="-128"/>
            </a:endParaRPr>
          </a:p>
        </p:txBody>
      </p:sp>
      <p:sp>
        <p:nvSpPr>
          <p:cNvPr id="7" name="思考の吹き出し: 雲形 6">
            <a:extLst>
              <a:ext uri="{FF2B5EF4-FFF2-40B4-BE49-F238E27FC236}">
                <a16:creationId xmlns:a16="http://schemas.microsoft.com/office/drawing/2014/main" id="{839B3A50-F1CA-8989-F141-DFF05C7EB3FF}"/>
              </a:ext>
            </a:extLst>
          </p:cNvPr>
          <p:cNvSpPr>
            <a:spLocks noGrp="1" noRot="1" noMove="1" noResize="1" noEditPoints="1" noAdjustHandles="1" noChangeArrowheads="1" noChangeShapeType="1"/>
          </p:cNvSpPr>
          <p:nvPr/>
        </p:nvSpPr>
        <p:spPr>
          <a:xfrm rot="21230120">
            <a:off x="228766" y="167294"/>
            <a:ext cx="958547" cy="575048"/>
          </a:xfrm>
          <a:prstGeom prst="cloudCallout">
            <a:avLst>
              <a:gd name="adj1" fmla="val 70640"/>
              <a:gd name="adj2" fmla="val 55295"/>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lnSpc>
                <a:spcPts val="2500"/>
              </a:lnSpc>
            </a:pPr>
            <a:r>
              <a:rPr kumimoji="1" lang="ja-JP" altLang="en-US" sz="2000" dirty="0">
                <a:latin typeface="UD デジタル 教科書体 NP-B" panose="02020700000000000000" pitchFamily="18" charset="-128"/>
                <a:ea typeface="UD デジタル 教科書体 NP-B" panose="02020700000000000000" pitchFamily="18" charset="-128"/>
              </a:rPr>
              <a:t>え</a:t>
            </a:r>
            <a:r>
              <a:rPr kumimoji="1" lang="ja-JP" altLang="en-US" sz="1100" dirty="0">
                <a:latin typeface="UD デジタル 教科書体 NP-B" panose="02020700000000000000" pitchFamily="18" charset="-128"/>
                <a:ea typeface="UD デジタル 教科書体 NP-B" panose="02020700000000000000" pitchFamily="18" charset="-128"/>
              </a:rPr>
              <a:t>ッ</a:t>
            </a:r>
            <a:r>
              <a:rPr kumimoji="1" lang="en-US" altLang="ja-JP" sz="2000" b="1" dirty="0">
                <a:latin typeface="UD デジタル 教科書体 NP-B" panose="02020700000000000000" pitchFamily="18" charset="-128"/>
                <a:ea typeface="UD デジタル 教科書体 NP-B" panose="02020700000000000000" pitchFamily="18" charset="-128"/>
              </a:rPr>
              <a:t>⁉</a:t>
            </a:r>
            <a:endParaRPr kumimoji="1" lang="ja-JP" altLang="en-US" sz="2000" b="1" dirty="0">
              <a:latin typeface="UD デジタル 教科書体 NP-B" panose="02020700000000000000" pitchFamily="18" charset="-128"/>
              <a:ea typeface="UD デジタル 教科書体 NP-B" panose="02020700000000000000" pitchFamily="18" charset="-128"/>
            </a:endParaRPr>
          </a:p>
        </p:txBody>
      </p:sp>
      <p:pic>
        <p:nvPicPr>
          <p:cNvPr id="11" name="図 10">
            <a:extLst>
              <a:ext uri="{FF2B5EF4-FFF2-40B4-BE49-F238E27FC236}">
                <a16:creationId xmlns:a16="http://schemas.microsoft.com/office/drawing/2014/main" id="{0F4724D3-6667-6B19-6B3F-E4ABFBE331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7793" y="934557"/>
            <a:ext cx="6342410" cy="8971442"/>
          </a:xfrm>
          <a:prstGeom prst="rect">
            <a:avLst/>
          </a:prstGeom>
        </p:spPr>
      </p:pic>
      <p:pic>
        <p:nvPicPr>
          <p:cNvPr id="13" name="図 12" descr="ロゴ&#10;&#10;AI によって生成されたコンテンツは間違っている可能性があります。">
            <a:extLst>
              <a:ext uri="{FF2B5EF4-FFF2-40B4-BE49-F238E27FC236}">
                <a16:creationId xmlns:a16="http://schemas.microsoft.com/office/drawing/2014/main" id="{512F28C1-A932-F023-5888-00C2200EFD0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252509" y="286353"/>
            <a:ext cx="741253" cy="623285"/>
          </a:xfrm>
          <a:prstGeom prst="rect">
            <a:avLst/>
          </a:prstGeom>
        </p:spPr>
      </p:pic>
    </p:spTree>
    <p:extLst>
      <p:ext uri="{BB962C8B-B14F-4D97-AF65-F5344CB8AC3E}">
        <p14:creationId xmlns:p14="http://schemas.microsoft.com/office/powerpoint/2010/main" val="2333416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EB45E-9850-7785-DD51-4BF122C2DCE4}"/>
            </a:ext>
          </a:extLst>
        </p:cNvPr>
        <p:cNvGrpSpPr/>
        <p:nvPr/>
      </p:nvGrpSpPr>
      <p:grpSpPr>
        <a:xfrm>
          <a:off x="0" y="0"/>
          <a:ext cx="0" cy="0"/>
          <a:chOff x="0" y="0"/>
          <a:chExt cx="0" cy="0"/>
        </a:xfrm>
      </p:grpSpPr>
      <p:sp>
        <p:nvSpPr>
          <p:cNvPr id="125" name="四角形: 角を丸くする 124">
            <a:extLst>
              <a:ext uri="{FF2B5EF4-FFF2-40B4-BE49-F238E27FC236}">
                <a16:creationId xmlns:a16="http://schemas.microsoft.com/office/drawing/2014/main" id="{943F74A5-FDA4-1532-DFA5-30E41415CD4D}"/>
              </a:ext>
            </a:extLst>
          </p:cNvPr>
          <p:cNvSpPr>
            <a:spLocks noGrp="1" noRot="1" noMove="1" noResize="1" noEditPoints="1" noAdjustHandles="1" noChangeArrowheads="1" noChangeShapeType="1"/>
          </p:cNvSpPr>
          <p:nvPr/>
        </p:nvSpPr>
        <p:spPr>
          <a:xfrm>
            <a:off x="173153" y="133406"/>
            <a:ext cx="6507439" cy="3916277"/>
          </a:xfrm>
          <a:prstGeom prst="roundRect">
            <a:avLst>
              <a:gd name="adj" fmla="val 4748"/>
            </a:avLst>
          </a:prstGeom>
          <a:solidFill>
            <a:srgbClr val="FAD9C2">
              <a:alpha val="40000"/>
            </a:srgbClr>
          </a:solidFill>
          <a:ln w="9525">
            <a:noFill/>
          </a:ln>
        </p:spPr>
        <p:style>
          <a:lnRef idx="2">
            <a:schemeClr val="dk1"/>
          </a:lnRef>
          <a:fillRef idx="1">
            <a:schemeClr val="lt1"/>
          </a:fillRef>
          <a:effectRef idx="0">
            <a:schemeClr val="dk1"/>
          </a:effectRef>
          <a:fontRef idx="minor">
            <a:schemeClr val="dk1"/>
          </a:fontRef>
        </p:style>
        <p:txBody>
          <a:bodyPr rtlCol="0" anchor="ctr"/>
          <a:lstStyle/>
          <a:p>
            <a:pPr>
              <a:spcAft>
                <a:spcPts val="600"/>
              </a:spcAft>
            </a:pPr>
            <a:endParaRPr kumimoji="1" lang="en-US" altLang="ja-JP" sz="10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2AC2C011-35B1-4BC2-E02F-DACC9F8C5455}"/>
              </a:ext>
            </a:extLst>
          </p:cNvPr>
          <p:cNvSpPr>
            <a:spLocks/>
          </p:cNvSpPr>
          <p:nvPr/>
        </p:nvSpPr>
        <p:spPr>
          <a:xfrm>
            <a:off x="0" y="8526694"/>
            <a:ext cx="6873308" cy="358192"/>
          </a:xfrm>
          <a:prstGeom prst="rect">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36000" tIns="180000" rIns="0" bIns="108000" rtlCol="0" anchor="ctr" anchorCtr="1"/>
          <a:lstStyle/>
          <a:p>
            <a:pPr marL="0" lvl="1">
              <a:lnSpc>
                <a:spcPts val="2000"/>
              </a:lnSpc>
            </a:pPr>
            <a:r>
              <a:rPr kumimoji="1" lang="ja-JP" altLang="en-US" b="1" dirty="0">
                <a:solidFill>
                  <a:schemeClr val="tx1"/>
                </a:solidFill>
                <a:latin typeface="UD デジタル 教科書体 NP-B" panose="02020700000000000000" pitchFamily="18" charset="-128"/>
                <a:ea typeface="UD デジタル 教科書体 NP-B" panose="02020700000000000000" pitchFamily="18" charset="-128"/>
              </a:rPr>
              <a:t>大阪市許可　</a:t>
            </a:r>
            <a:r>
              <a:rPr kumimoji="1" lang="ja-JP" altLang="en-US" b="1" spc="-150" dirty="0">
                <a:solidFill>
                  <a:schemeClr val="accent6">
                    <a:lumMod val="60000"/>
                    <a:lumOff val="40000"/>
                  </a:schemeClr>
                </a:solidFill>
                <a:latin typeface="UD デジタル 教科書体 NP-B" panose="02020700000000000000" pitchFamily="18" charset="-128"/>
                <a:ea typeface="UD デジタル 教科書体 NP-B" panose="02020700000000000000" pitchFamily="18" charset="-128"/>
              </a:rPr>
              <a:t>●●環境株式会　社　　　　　</a:t>
            </a:r>
            <a:r>
              <a:rPr kumimoji="1" lang="ja-JP" altLang="en-US" b="1" spc="-15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b="1" spc="-150" dirty="0">
                <a:solidFill>
                  <a:schemeClr val="tx1"/>
                </a:solidFill>
                <a:latin typeface="UD デジタル 教科書体 NP-B" panose="02020700000000000000" pitchFamily="18" charset="-128"/>
                <a:ea typeface="UD デジタル 教科書体 NP-B" panose="02020700000000000000" pitchFamily="18" charset="-128"/>
              </a:rPr>
              <a:t> 06-</a:t>
            </a:r>
            <a:r>
              <a:rPr kumimoji="1" lang="en-US" altLang="ja-JP" b="1" spc="-150" dirty="0">
                <a:solidFill>
                  <a:schemeClr val="accent6">
                    <a:lumMod val="60000"/>
                    <a:lumOff val="40000"/>
                  </a:schemeClr>
                </a:solidFill>
                <a:latin typeface="UD デジタル 教科書体 NP-B" panose="02020700000000000000" pitchFamily="18" charset="-128"/>
                <a:ea typeface="UD デジタル 教科書体 NP-B" panose="02020700000000000000" pitchFamily="18" charset="-128"/>
              </a:rPr>
              <a:t>000-</a:t>
            </a:r>
            <a:r>
              <a:rPr kumimoji="1" lang="ja-JP" altLang="en-US" b="1" spc="-150" dirty="0">
                <a:solidFill>
                  <a:schemeClr val="accent6">
                    <a:lumMod val="60000"/>
                    <a:lumOff val="40000"/>
                  </a:schemeClr>
                </a:solidFill>
                <a:latin typeface="UD デジタル 教科書体 NP-B" panose="02020700000000000000" pitchFamily="18" charset="-128"/>
                <a:ea typeface="UD デジタル 教科書体 NP-B" panose="02020700000000000000" pitchFamily="18" charset="-128"/>
              </a:rPr>
              <a:t>　　　</a:t>
            </a:r>
            <a:r>
              <a:rPr kumimoji="1" lang="en-US" altLang="ja-JP" b="1" spc="-150" dirty="0">
                <a:solidFill>
                  <a:schemeClr val="accent6">
                    <a:lumMod val="60000"/>
                    <a:lumOff val="40000"/>
                  </a:schemeClr>
                </a:solidFill>
                <a:latin typeface="UD デジタル 教科書体 NP-B" panose="02020700000000000000" pitchFamily="18" charset="-128"/>
                <a:ea typeface="UD デジタル 教科書体 NP-B" panose="02020700000000000000" pitchFamily="18" charset="-128"/>
              </a:rPr>
              <a:t>000</a:t>
            </a:r>
            <a:r>
              <a:rPr kumimoji="1" lang="ja-JP" altLang="en-US" sz="1400" spc="-150" dirty="0">
                <a:solidFill>
                  <a:schemeClr val="accent6">
                    <a:lumMod val="60000"/>
                    <a:lumOff val="40000"/>
                  </a:schemeClr>
                </a:solidFill>
                <a:latin typeface="UD デジタル 教科書体 NP-B" panose="02020700000000000000" pitchFamily="18" charset="-128"/>
                <a:ea typeface="UD デジタル 教科書体 NP-B" panose="02020700000000000000" pitchFamily="18" charset="-128"/>
              </a:rPr>
              <a:t>）</a:t>
            </a:r>
            <a:endParaRPr kumimoji="1" lang="en-US" altLang="ja-JP" spc="-150" dirty="0">
              <a:solidFill>
                <a:schemeClr val="accent6">
                  <a:lumMod val="60000"/>
                  <a:lumOff val="40000"/>
                </a:schemeClr>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29311621-A961-C71F-6E2C-4FE594BC6270}"/>
              </a:ext>
            </a:extLst>
          </p:cNvPr>
          <p:cNvSpPr txBox="1">
            <a:spLocks noGrp="1" noRot="1" noMove="1" noResize="1" noEditPoints="1" noAdjustHandles="1" noChangeArrowheads="1" noChangeShapeType="1"/>
          </p:cNvSpPr>
          <p:nvPr/>
        </p:nvSpPr>
        <p:spPr>
          <a:xfrm>
            <a:off x="3025673" y="7709684"/>
            <a:ext cx="2678469" cy="758147"/>
          </a:xfrm>
          <a:prstGeom prst="rect">
            <a:avLst/>
          </a:prstGeom>
          <a:noFill/>
        </p:spPr>
        <p:txBody>
          <a:bodyPr wrap="square" lIns="0" tIns="0" rIns="0" bIns="0" rtlCol="0" anchor="t" anchorCtr="0">
            <a:noAutofit/>
          </a:bodyPr>
          <a:lstStyle/>
          <a:p>
            <a:pPr>
              <a:lnSpc>
                <a:spcPts val="1400"/>
              </a:lnSpc>
            </a:pPr>
            <a:r>
              <a:rPr kumimoji="1" lang="ja-JP" altLang="en-US" sz="1000" spc="-5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大阪市の一般廃棄物のごみ処理手数料は市条例で</a:t>
            </a:r>
            <a:endParaRPr kumimoji="1" lang="en-US" altLang="ja-JP" sz="1000" spc="-5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endParaRPr>
          </a:p>
          <a:p>
            <a:pPr>
              <a:lnSpc>
                <a:spcPts val="1400"/>
              </a:lnSpc>
            </a:pPr>
            <a:r>
              <a:rPr kumimoji="1" lang="ja-JP" altLang="en-US" sz="1000" spc="-5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定められておりますが、処理や料金、契約の不明点等</a:t>
            </a:r>
            <a:endParaRPr kumimoji="1" lang="en-US" altLang="ja-JP" sz="1000" spc="-5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endParaRPr>
          </a:p>
          <a:p>
            <a:pPr>
              <a:lnSpc>
                <a:spcPts val="1400"/>
              </a:lnSpc>
            </a:pPr>
            <a:r>
              <a:rPr kumimoji="1" lang="ja-JP" altLang="en-US" sz="1000" spc="-5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は、契約している許可業者、または“いっぱいきょう” へお問合わせください。</a:t>
            </a:r>
            <a:endParaRPr kumimoji="1" lang="en-US" altLang="ja-JP" sz="1000" spc="-5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endParaRPr>
          </a:p>
        </p:txBody>
      </p:sp>
      <p:grpSp>
        <p:nvGrpSpPr>
          <p:cNvPr id="6" name="グループ化 5">
            <a:extLst>
              <a:ext uri="{FF2B5EF4-FFF2-40B4-BE49-F238E27FC236}">
                <a16:creationId xmlns:a16="http://schemas.microsoft.com/office/drawing/2014/main" id="{42303274-FFDB-E488-F160-18070C679ED7}"/>
              </a:ext>
            </a:extLst>
          </p:cNvPr>
          <p:cNvGrpSpPr>
            <a:grpSpLocks noGrp="1" noUngrp="1" noRot="1" noMove="1" noResize="1"/>
          </p:cNvGrpSpPr>
          <p:nvPr/>
        </p:nvGrpSpPr>
        <p:grpSpPr>
          <a:xfrm>
            <a:off x="0" y="8884886"/>
            <a:ext cx="6873308" cy="1024808"/>
            <a:chOff x="-15308" y="8467423"/>
            <a:chExt cx="6873308" cy="1024808"/>
          </a:xfrm>
        </p:grpSpPr>
        <p:sp>
          <p:nvSpPr>
            <p:cNvPr id="7" name="四角形: 角を丸くする 6">
              <a:extLst>
                <a:ext uri="{FF2B5EF4-FFF2-40B4-BE49-F238E27FC236}">
                  <a16:creationId xmlns:a16="http://schemas.microsoft.com/office/drawing/2014/main" id="{BD515EA2-C205-4B14-3188-21FA8D2C6240}"/>
                </a:ext>
              </a:extLst>
            </p:cNvPr>
            <p:cNvSpPr>
              <a:spLocks noGrp="1" noRot="1" noMove="1" noResize="1" noEditPoints="1" noAdjustHandles="1" noChangeArrowheads="1" noChangeShapeType="1"/>
            </p:cNvSpPr>
            <p:nvPr/>
          </p:nvSpPr>
          <p:spPr>
            <a:xfrm>
              <a:off x="-15308" y="8467423"/>
              <a:ext cx="6873308" cy="1024808"/>
            </a:xfrm>
            <a:prstGeom prst="roundRect">
              <a:avLst>
                <a:gd name="adj" fmla="val 0"/>
              </a:avLst>
            </a:prstGeom>
            <a:solidFill>
              <a:srgbClr val="8C8C8C"/>
            </a:solidFill>
            <a:ln w="12700">
              <a:noFill/>
              <a:prstDash val="sysDash"/>
            </a:ln>
            <a:effectLst/>
          </p:spPr>
          <p:style>
            <a:lnRef idx="3">
              <a:schemeClr val="lt1"/>
            </a:lnRef>
            <a:fillRef idx="1">
              <a:schemeClr val="accent3"/>
            </a:fillRef>
            <a:effectRef idx="1">
              <a:schemeClr val="accent3"/>
            </a:effectRef>
            <a:fontRef idx="minor">
              <a:schemeClr val="lt1"/>
            </a:fontRef>
          </p:style>
          <p:txBody>
            <a:bodyPr lIns="144000" tIns="36000" rIns="144000" bIns="36000" rtlCol="0" anchor="ctr"/>
            <a:lstStyle/>
            <a:p>
              <a:pPr>
                <a:lnSpc>
                  <a:spcPts val="2000"/>
                </a:lnSpc>
                <a:spcAft>
                  <a:spcPts val="600"/>
                </a:spcAft>
              </a:pPr>
              <a:r>
                <a:rPr kumimoji="1" lang="ja-JP" altLang="en-US" sz="1200" dirty="0">
                  <a:solidFill>
                    <a:schemeClr val="bg1"/>
                  </a:solidFill>
                  <a:latin typeface="HG丸ｺﾞｼｯｸM-PRO" panose="020F0600000000000000" pitchFamily="50" charset="-128"/>
                  <a:ea typeface="HG丸ｺﾞｼｯｸM-PRO" panose="020F0600000000000000" pitchFamily="50" charset="-128"/>
                </a:rPr>
                <a:t>   発行：  </a:t>
              </a:r>
              <a:r>
                <a:rPr kumimoji="1" lang="ja-JP" altLang="en-US" sz="1600" spc="300" dirty="0">
                  <a:solidFill>
                    <a:schemeClr val="bg1"/>
                  </a:solidFill>
                  <a:latin typeface="HG丸ｺﾞｼｯｸM-PRO" panose="020F0600000000000000" pitchFamily="50" charset="-128"/>
                  <a:ea typeface="HG丸ｺﾞｼｯｸM-PRO" panose="020F0600000000000000" pitchFamily="50" charset="-128"/>
                </a:rPr>
                <a:t>一般社団法人 大阪市</a:t>
              </a:r>
              <a:r>
                <a:rPr kumimoji="1" lang="ja-JP" altLang="en-US" b="1" spc="300" dirty="0">
                  <a:solidFill>
                    <a:srgbClr val="FFC000"/>
                  </a:solidFill>
                  <a:latin typeface="HG丸ｺﾞｼｯｸM-PRO" panose="020F0600000000000000" pitchFamily="50" charset="-128"/>
                  <a:ea typeface="HG丸ｺﾞｼｯｸM-PRO" panose="020F0600000000000000" pitchFamily="50" charset="-128"/>
                </a:rPr>
                <a:t>一</a:t>
              </a:r>
              <a:r>
                <a:rPr kumimoji="1" lang="ja-JP" altLang="en-US" sz="1600" spc="300" dirty="0">
                  <a:solidFill>
                    <a:schemeClr val="bg1"/>
                  </a:solidFill>
                  <a:latin typeface="HG丸ｺﾞｼｯｸM-PRO" panose="020F0600000000000000" pitchFamily="50" charset="-128"/>
                  <a:ea typeface="HG丸ｺﾞｼｯｸM-PRO" panose="020F0600000000000000" pitchFamily="50" charset="-128"/>
                </a:rPr>
                <a:t>般</a:t>
              </a:r>
              <a:r>
                <a:rPr kumimoji="1" lang="ja-JP" altLang="en-US" b="1" spc="300" dirty="0">
                  <a:solidFill>
                    <a:srgbClr val="FFC000"/>
                  </a:solidFill>
                  <a:latin typeface="HG丸ｺﾞｼｯｸM-PRO" panose="020F0600000000000000" pitchFamily="50" charset="-128"/>
                  <a:ea typeface="HG丸ｺﾞｼｯｸM-PRO" panose="020F0600000000000000" pitchFamily="50" charset="-128"/>
                </a:rPr>
                <a:t>廃</a:t>
              </a:r>
              <a:r>
                <a:rPr kumimoji="1" lang="ja-JP" altLang="en-US" sz="1600" spc="300" dirty="0">
                  <a:solidFill>
                    <a:schemeClr val="bg1"/>
                  </a:solidFill>
                  <a:latin typeface="HG丸ｺﾞｼｯｸM-PRO" panose="020F0600000000000000" pitchFamily="50" charset="-128"/>
                  <a:ea typeface="HG丸ｺﾞｼｯｸM-PRO" panose="020F0600000000000000" pitchFamily="50" charset="-128"/>
                </a:rPr>
                <a:t>棄物適正処理</a:t>
              </a:r>
              <a:r>
                <a:rPr kumimoji="1" lang="ja-JP" altLang="en-US" b="1" spc="300" dirty="0">
                  <a:solidFill>
                    <a:srgbClr val="FFC000"/>
                  </a:solidFill>
                  <a:latin typeface="HG丸ｺﾞｼｯｸM-PRO" panose="020F0600000000000000" pitchFamily="50" charset="-128"/>
                  <a:ea typeface="HG丸ｺﾞｼｯｸM-PRO" panose="020F0600000000000000" pitchFamily="50" charset="-128"/>
                </a:rPr>
                <a:t>協</a:t>
              </a:r>
              <a:r>
                <a:rPr kumimoji="1" lang="ja-JP" altLang="en-US" sz="1600" spc="300" dirty="0">
                  <a:latin typeface="HG丸ｺﾞｼｯｸM-PRO" panose="020F0600000000000000" pitchFamily="50" charset="-128"/>
                  <a:ea typeface="HG丸ｺﾞｼｯｸM-PRO" panose="020F0600000000000000" pitchFamily="50" charset="-128"/>
                </a:rPr>
                <a:t>会</a:t>
              </a:r>
              <a:endParaRPr kumimoji="1" lang="en-US" altLang="ja-JP" sz="1750" spc="300" dirty="0">
                <a:latin typeface="HG丸ｺﾞｼｯｸM-PRO" panose="020F0600000000000000" pitchFamily="50" charset="-128"/>
                <a:ea typeface="HG丸ｺﾞｼｯｸM-PRO" panose="020F0600000000000000" pitchFamily="50" charset="-128"/>
              </a:endParaRPr>
            </a:p>
            <a:p>
              <a:pPr>
                <a:spcAft>
                  <a:spcPts val="200"/>
                </a:spcAft>
              </a:pPr>
              <a:r>
                <a:rPr kumimoji="1" lang="ja-JP" altLang="en-US" sz="2800" dirty="0"/>
                <a:t>          ☏ </a:t>
              </a:r>
              <a:r>
                <a:rPr kumimoji="1" lang="en-US" altLang="ja-JP" sz="2800" spc="300" dirty="0"/>
                <a:t>06-6648-5311</a:t>
              </a:r>
              <a:r>
                <a:rPr kumimoji="1" lang="ja-JP" altLang="en-US" sz="2800" dirty="0"/>
                <a:t>  </a:t>
              </a:r>
              <a:endParaRPr kumimoji="1" lang="en-US" altLang="ja-JP" sz="1400" dirty="0">
                <a:latin typeface="HG丸ｺﾞｼｯｸM-PRO" panose="020F0600000000000000" pitchFamily="50" charset="-128"/>
                <a:ea typeface="HG丸ｺﾞｼｯｸM-PRO" panose="020F0600000000000000" pitchFamily="50" charset="-128"/>
              </a:endParaRPr>
            </a:p>
            <a:p>
              <a:pPr algn="dist">
                <a:lnSpc>
                  <a:spcPts val="1400"/>
                </a:lnSpc>
                <a:spcBef>
                  <a:spcPts val="200"/>
                </a:spcBef>
                <a:spcAft>
                  <a:spcPts val="200"/>
                </a:spcAft>
              </a:pPr>
              <a:r>
                <a:rPr kumimoji="1" lang="ja-JP" altLang="en-US" sz="1000" dirty="0">
                  <a:latin typeface="HG丸ｺﾞｼｯｸM-PRO" panose="020F0600000000000000" pitchFamily="50" charset="-128"/>
                  <a:ea typeface="HG丸ｺﾞｼｯｸM-PRO" panose="020F0600000000000000" pitchFamily="50" charset="-128"/>
                </a:rPr>
                <a:t>  「いっぱいきょう」は </a:t>
              </a:r>
              <a:r>
                <a:rPr kumimoji="1" lang="ja-JP" altLang="en-US" sz="1000" dirty="0">
                  <a:solidFill>
                    <a:schemeClr val="accent4">
                      <a:lumMod val="40000"/>
                      <a:lumOff val="60000"/>
                    </a:schemeClr>
                  </a:solidFill>
                  <a:latin typeface="HG丸ｺﾞｼｯｸM-PRO" panose="020F0600000000000000" pitchFamily="50" charset="-128"/>
                  <a:ea typeface="HG丸ｺﾞｼｯｸM-PRO" panose="020F0600000000000000" pitchFamily="50" charset="-128"/>
                </a:rPr>
                <a:t>大阪市</a:t>
              </a:r>
              <a:r>
                <a:rPr kumimoji="1" lang="ja-JP" altLang="en-US" sz="1000" dirty="0">
                  <a:latin typeface="HG丸ｺﾞｼｯｸM-PRO" panose="020F0600000000000000" pitchFamily="50" charset="-128"/>
                  <a:ea typeface="HG丸ｺﾞｼｯｸM-PRO" panose="020F0600000000000000" pitchFamily="50" charset="-128"/>
                </a:rPr>
                <a:t>一般廃棄物収集運搬業</a:t>
              </a:r>
              <a:r>
                <a:rPr kumimoji="1" lang="ja-JP" altLang="en-US" sz="1000" dirty="0">
                  <a:solidFill>
                    <a:schemeClr val="accent4">
                      <a:lumMod val="40000"/>
                      <a:lumOff val="60000"/>
                    </a:schemeClr>
                  </a:solidFill>
                  <a:latin typeface="HG丸ｺﾞｼｯｸM-PRO" panose="020F0600000000000000" pitchFamily="50" charset="-128"/>
                  <a:ea typeface="HG丸ｺﾞｼｯｸM-PRO" panose="020F0600000000000000" pitchFamily="50" charset="-128"/>
                </a:rPr>
                <a:t>許可業者</a:t>
              </a:r>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で構成する団体です</a:t>
              </a:r>
              <a:r>
                <a:rPr kumimoji="1" lang="en-US" altLang="ja-JP" sz="1000" dirty="0">
                  <a:solidFill>
                    <a:srgbClr val="8C8C8C"/>
                  </a:solidFill>
                  <a:latin typeface="HG丸ｺﾞｼｯｸM-PRO" panose="020F0600000000000000" pitchFamily="50" charset="-128"/>
                  <a:ea typeface="HG丸ｺﾞｼｯｸM-PRO" panose="020F0600000000000000" pitchFamily="50" charset="-128"/>
                </a:rPr>
                <a:t>..</a:t>
              </a:r>
              <a:endParaRPr kumimoji="1" lang="ja-JP" altLang="en-US" sz="1100" dirty="0">
                <a:solidFill>
                  <a:srgbClr val="8C8C8C"/>
                </a:solidFill>
              </a:endParaRPr>
            </a:p>
          </p:txBody>
        </p:sp>
        <p:sp>
          <p:nvSpPr>
            <p:cNvPr id="8" name="四角形: 角を丸くする 7">
              <a:extLst>
                <a:ext uri="{FF2B5EF4-FFF2-40B4-BE49-F238E27FC236}">
                  <a16:creationId xmlns:a16="http://schemas.microsoft.com/office/drawing/2014/main" id="{E89B2D90-75CF-4F0F-DD37-6F3393149A76}"/>
                </a:ext>
              </a:extLst>
            </p:cNvPr>
            <p:cNvSpPr>
              <a:spLocks noGrp="1" noRot="1" noMove="1" noResize="1" noEditPoints="1" noAdjustHandles="1" noChangeArrowheads="1" noChangeShapeType="1"/>
            </p:cNvSpPr>
            <p:nvPr/>
          </p:nvSpPr>
          <p:spPr>
            <a:xfrm>
              <a:off x="4468353" y="8742846"/>
              <a:ext cx="1552113" cy="453725"/>
            </a:xfrm>
            <a:prstGeom prst="roundRect">
              <a:avLst>
                <a:gd name="adj" fmla="val 0"/>
              </a:avLst>
            </a:prstGeom>
            <a:solidFill>
              <a:srgbClr val="8C8C8C"/>
            </a:solidFill>
            <a:ln w="12700">
              <a:noFill/>
              <a:prstDash val="sysDash"/>
            </a:ln>
            <a:effectLst/>
          </p:spPr>
          <p:style>
            <a:lnRef idx="3">
              <a:schemeClr val="lt1"/>
            </a:lnRef>
            <a:fillRef idx="1">
              <a:schemeClr val="accent3"/>
            </a:fillRef>
            <a:effectRef idx="1">
              <a:schemeClr val="accent3"/>
            </a:effectRef>
            <a:fontRef idx="minor">
              <a:schemeClr val="lt1"/>
            </a:fontRef>
          </p:style>
          <p:txBody>
            <a:bodyPr lIns="0" tIns="0" rIns="0" bIns="0" rtlCol="0" anchor="ctr"/>
            <a:lstStyle/>
            <a:p>
              <a:pPr>
                <a:lnSpc>
                  <a:spcPts val="1800"/>
                </a:lnSpc>
              </a:pPr>
              <a:r>
                <a:rPr kumimoji="1" lang="en-US" altLang="ja-JP" sz="1050" dirty="0">
                  <a:latin typeface="HG丸ｺﾞｼｯｸM-PRO" panose="020F0600000000000000" pitchFamily="50" charset="-128"/>
                  <a:ea typeface="HG丸ｺﾞｼｯｸM-PRO" panose="020F0600000000000000" pitchFamily="50" charset="-128"/>
                </a:rPr>
                <a:t>【</a:t>
              </a:r>
              <a:r>
                <a:rPr kumimoji="1" lang="ja-JP" altLang="en-US" sz="1050" dirty="0">
                  <a:latin typeface="HG丸ｺﾞｼｯｸM-PRO" panose="020F0600000000000000" pitchFamily="50" charset="-128"/>
                  <a:ea typeface="HG丸ｺﾞｼｯｸM-PRO" panose="020F0600000000000000" pitchFamily="50" charset="-128"/>
                </a:rPr>
                <a:t>通称 いっぱいきょう</a:t>
              </a:r>
              <a:r>
                <a:rPr kumimoji="1" lang="en-US" altLang="ja-JP" sz="1050" dirty="0">
                  <a:latin typeface="HG丸ｺﾞｼｯｸM-PRO" panose="020F0600000000000000" pitchFamily="50" charset="-128"/>
                  <a:ea typeface="HG丸ｺﾞｼｯｸM-PRO" panose="020F0600000000000000" pitchFamily="50" charset="-128"/>
                </a:rPr>
                <a:t>】</a:t>
              </a:r>
            </a:p>
            <a:p>
              <a:pPr>
                <a:lnSpc>
                  <a:spcPts val="1800"/>
                </a:lnSpc>
              </a:pPr>
              <a:r>
                <a:rPr kumimoji="1" lang="ja-JP" altLang="en-US" sz="1050" dirty="0">
                  <a:latin typeface="HG丸ｺﾞｼｯｸM-PRO" panose="020F0600000000000000" pitchFamily="50" charset="-128"/>
                  <a:ea typeface="HG丸ｺﾞｼｯｸM-PRO" panose="020F0600000000000000" pitchFamily="50" charset="-128"/>
                </a:rPr>
                <a:t>　　　　 </a:t>
              </a:r>
              <a:r>
                <a:rPr kumimoji="1" lang="en-US" altLang="ja-JP" sz="1050" dirty="0">
                  <a:latin typeface="HG丸ｺﾞｼｯｸM-PRO" panose="020F0600000000000000" pitchFamily="50" charset="-128"/>
                  <a:ea typeface="HG丸ｺﾞｼｯｸM-PRO" panose="020F0600000000000000" pitchFamily="50" charset="-128"/>
                </a:rPr>
                <a:t>HP</a:t>
              </a:r>
              <a:r>
                <a:rPr kumimoji="1" lang="ja-JP" altLang="en-US" sz="1050" dirty="0">
                  <a:latin typeface="HG丸ｺﾞｼｯｸM-PRO" panose="020F0600000000000000" pitchFamily="50" charset="-128"/>
                  <a:ea typeface="HG丸ｺﾞｼｯｸM-PRO" panose="020F0600000000000000" pitchFamily="50" charset="-128"/>
                </a:rPr>
                <a:t>はこちら➔　</a:t>
              </a:r>
              <a:endParaRPr kumimoji="1" lang="ja-JP" altLang="en-US" sz="1200" dirty="0"/>
            </a:p>
          </p:txBody>
        </p:sp>
        <p:pic>
          <p:nvPicPr>
            <p:cNvPr id="9" name="図 8">
              <a:extLst>
                <a:ext uri="{FF2B5EF4-FFF2-40B4-BE49-F238E27FC236}">
                  <a16:creationId xmlns:a16="http://schemas.microsoft.com/office/drawing/2014/main" id="{C0735201-07C6-47BD-812C-CF434D7191BC}"/>
                </a:ext>
              </a:extLst>
            </p:cNvPr>
            <p:cNvPicPr>
              <a:picLocks noGrp="1" noRot="1" noChangeAspect="1" noMove="1" noResize="1" noEditPoints="1" noAdjustHandles="1" noChangeArrowheads="1" noChangeShapeType="1" noCrop="1"/>
            </p:cNvPicPr>
            <p:nvPr/>
          </p:nvPicPr>
          <p:blipFill>
            <a:blip r:embed="rId2"/>
            <a:stretch>
              <a:fillRect/>
            </a:stretch>
          </p:blipFill>
          <p:spPr>
            <a:xfrm>
              <a:off x="6086902" y="8528247"/>
              <a:ext cx="620564" cy="668324"/>
            </a:xfrm>
            <a:prstGeom prst="rect">
              <a:avLst/>
            </a:prstGeom>
          </p:spPr>
        </p:pic>
      </p:grpSp>
      <p:grpSp>
        <p:nvGrpSpPr>
          <p:cNvPr id="10" name="グループ化 9">
            <a:extLst>
              <a:ext uri="{FF2B5EF4-FFF2-40B4-BE49-F238E27FC236}">
                <a16:creationId xmlns:a16="http://schemas.microsoft.com/office/drawing/2014/main" id="{B76C2E07-DC99-17DD-11A1-7714BBE4F4F8}"/>
              </a:ext>
            </a:extLst>
          </p:cNvPr>
          <p:cNvGrpSpPr>
            <a:grpSpLocks noGrp="1" noUngrp="1" noRot="1" noMove="1" noResize="1"/>
          </p:cNvGrpSpPr>
          <p:nvPr/>
        </p:nvGrpSpPr>
        <p:grpSpPr>
          <a:xfrm>
            <a:off x="154560" y="7706510"/>
            <a:ext cx="2678471" cy="827575"/>
            <a:chOff x="-82588" y="7758504"/>
            <a:chExt cx="1648892" cy="513342"/>
          </a:xfrm>
        </p:grpSpPr>
        <p:sp>
          <p:nvSpPr>
            <p:cNvPr id="11" name="矢印: 五方向 10">
              <a:extLst>
                <a:ext uri="{FF2B5EF4-FFF2-40B4-BE49-F238E27FC236}">
                  <a16:creationId xmlns:a16="http://schemas.microsoft.com/office/drawing/2014/main" id="{A92DF64B-A84A-3D59-7E4F-EBCF75D49B20}"/>
                </a:ext>
              </a:extLst>
            </p:cNvPr>
            <p:cNvSpPr>
              <a:spLocks noGrp="1" noRot="1" noMove="1" noResize="1" noEditPoints="1" noAdjustHandles="1" noChangeArrowheads="1" noChangeShapeType="1"/>
            </p:cNvSpPr>
            <p:nvPr/>
          </p:nvSpPr>
          <p:spPr>
            <a:xfrm rot="5400000">
              <a:off x="485187" y="7190729"/>
              <a:ext cx="513342" cy="1648892"/>
            </a:xfrm>
            <a:prstGeom prst="homePlate">
              <a:avLst>
                <a:gd name="adj" fmla="val 21372"/>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a:solidFill>
                <a:schemeClr val="bg1">
                  <a:lumMod val="50000"/>
                </a:schemeClr>
              </a:solidFill>
              <a:prstDash val="sysDot"/>
              <a:extLst>
                <a:ext uri="{C807C97D-BFC1-408E-A445-0C87EB9F89A2}">
                  <ask:lineSketchStyleProps xmlns:ask="http://schemas.microsoft.com/office/drawing/2018/sketchyshapes" sd="1219033472">
                    <a:custGeom>
                      <a:avLst/>
                      <a:gdLst>
                        <a:gd name="connsiteX0" fmla="*/ 0 w 2126774"/>
                        <a:gd name="connsiteY0" fmla="*/ 0 h 287982"/>
                        <a:gd name="connsiteX1" fmla="*/ 680755 w 2126774"/>
                        <a:gd name="connsiteY1" fmla="*/ 0 h 287982"/>
                        <a:gd name="connsiteX2" fmla="*/ 1381339 w 2126774"/>
                        <a:gd name="connsiteY2" fmla="*/ 0 h 287982"/>
                        <a:gd name="connsiteX3" fmla="*/ 1982783 w 2126774"/>
                        <a:gd name="connsiteY3" fmla="*/ 0 h 287982"/>
                        <a:gd name="connsiteX4" fmla="*/ 2126774 w 2126774"/>
                        <a:gd name="connsiteY4" fmla="*/ 143991 h 287982"/>
                        <a:gd name="connsiteX5" fmla="*/ 1982783 w 2126774"/>
                        <a:gd name="connsiteY5" fmla="*/ 287982 h 287982"/>
                        <a:gd name="connsiteX6" fmla="*/ 1302028 w 2126774"/>
                        <a:gd name="connsiteY6" fmla="*/ 287982 h 287982"/>
                        <a:gd name="connsiteX7" fmla="*/ 680755 w 2126774"/>
                        <a:gd name="connsiteY7" fmla="*/ 287982 h 287982"/>
                        <a:gd name="connsiteX8" fmla="*/ 0 w 2126774"/>
                        <a:gd name="connsiteY8" fmla="*/ 287982 h 287982"/>
                        <a:gd name="connsiteX9" fmla="*/ 0 w 2126774"/>
                        <a:gd name="connsiteY9" fmla="*/ 0 h 28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6774" h="287982" fill="none" extrusionOk="0">
                          <a:moveTo>
                            <a:pt x="0" y="0"/>
                          </a:moveTo>
                          <a:cubicBezTo>
                            <a:pt x="153985" y="14426"/>
                            <a:pt x="366193" y="22375"/>
                            <a:pt x="680755" y="0"/>
                          </a:cubicBezTo>
                          <a:cubicBezTo>
                            <a:pt x="995317" y="-22375"/>
                            <a:pt x="1226587" y="27100"/>
                            <a:pt x="1381339" y="0"/>
                          </a:cubicBezTo>
                          <a:cubicBezTo>
                            <a:pt x="1536091" y="-27100"/>
                            <a:pt x="1731953" y="22177"/>
                            <a:pt x="1982783" y="0"/>
                          </a:cubicBezTo>
                          <a:cubicBezTo>
                            <a:pt x="2022226" y="37102"/>
                            <a:pt x="2083425" y="88017"/>
                            <a:pt x="2126774" y="143991"/>
                          </a:cubicBezTo>
                          <a:cubicBezTo>
                            <a:pt x="2093446" y="179175"/>
                            <a:pt x="2033601" y="232586"/>
                            <a:pt x="1982783" y="287982"/>
                          </a:cubicBezTo>
                          <a:cubicBezTo>
                            <a:pt x="1727050" y="272662"/>
                            <a:pt x="1524840" y="310120"/>
                            <a:pt x="1302028" y="287982"/>
                          </a:cubicBezTo>
                          <a:cubicBezTo>
                            <a:pt x="1079217" y="265844"/>
                            <a:pt x="838470" y="293854"/>
                            <a:pt x="680755" y="287982"/>
                          </a:cubicBezTo>
                          <a:cubicBezTo>
                            <a:pt x="523040" y="282110"/>
                            <a:pt x="317037" y="265185"/>
                            <a:pt x="0" y="287982"/>
                          </a:cubicBezTo>
                          <a:cubicBezTo>
                            <a:pt x="13779" y="165919"/>
                            <a:pt x="-7919" y="72528"/>
                            <a:pt x="0" y="0"/>
                          </a:cubicBezTo>
                          <a:close/>
                        </a:path>
                        <a:path w="2126774" h="287982" stroke="0" extrusionOk="0">
                          <a:moveTo>
                            <a:pt x="0" y="0"/>
                          </a:moveTo>
                          <a:cubicBezTo>
                            <a:pt x="225668" y="11762"/>
                            <a:pt x="393528" y="-6328"/>
                            <a:pt x="641100" y="0"/>
                          </a:cubicBezTo>
                          <a:cubicBezTo>
                            <a:pt x="888672" y="6328"/>
                            <a:pt x="1083091" y="-22142"/>
                            <a:pt x="1242544" y="0"/>
                          </a:cubicBezTo>
                          <a:cubicBezTo>
                            <a:pt x="1401997" y="22142"/>
                            <a:pt x="1803015" y="-34717"/>
                            <a:pt x="1982783" y="0"/>
                          </a:cubicBezTo>
                          <a:cubicBezTo>
                            <a:pt x="2033089" y="63328"/>
                            <a:pt x="2088758" y="106200"/>
                            <a:pt x="2126774" y="143991"/>
                          </a:cubicBezTo>
                          <a:cubicBezTo>
                            <a:pt x="2070628" y="192524"/>
                            <a:pt x="2057592" y="223658"/>
                            <a:pt x="1982783" y="287982"/>
                          </a:cubicBezTo>
                          <a:cubicBezTo>
                            <a:pt x="1705257" y="298377"/>
                            <a:pt x="1478934" y="315796"/>
                            <a:pt x="1282200" y="287982"/>
                          </a:cubicBezTo>
                          <a:cubicBezTo>
                            <a:pt x="1085466" y="260168"/>
                            <a:pt x="879199" y="261057"/>
                            <a:pt x="581616" y="287982"/>
                          </a:cubicBezTo>
                          <a:cubicBezTo>
                            <a:pt x="284033" y="314907"/>
                            <a:pt x="285511" y="268738"/>
                            <a:pt x="0" y="287982"/>
                          </a:cubicBezTo>
                          <a:cubicBezTo>
                            <a:pt x="-8238" y="144584"/>
                            <a:pt x="5685" y="75453"/>
                            <a:pt x="0" y="0"/>
                          </a:cubicBezTo>
                          <a:close/>
                        </a:path>
                      </a:pathLst>
                    </a:custGeom>
                    <ask:type>
                      <ask:lineSketchNon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38B90BC0-AB5A-5556-9D77-CB92B6370E89}"/>
                </a:ext>
              </a:extLst>
            </p:cNvPr>
            <p:cNvSpPr>
              <a:spLocks noGrp="1" noRot="1" noMove="1" noResize="1" noEditPoints="1" noAdjustHandles="1" noChangeArrowheads="1" noChangeShapeType="1"/>
            </p:cNvSpPr>
            <p:nvPr/>
          </p:nvSpPr>
          <p:spPr>
            <a:xfrm>
              <a:off x="11892" y="7798014"/>
              <a:ext cx="759544" cy="355338"/>
            </a:xfrm>
            <a:prstGeom prst="roundRect">
              <a:avLst>
                <a:gd name="adj" fmla="val 0"/>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nchorCtr="0"/>
            <a:lstStyle/>
            <a:p>
              <a:r>
                <a:rPr kumimoji="1" lang="ja-JP" altLang="en-US" sz="1050" b="1" u="dotted" spc="300" dirty="0">
                  <a:solidFill>
                    <a:schemeClr val="tx1"/>
                  </a:solidFill>
                  <a:latin typeface="游明朝" panose="02020400000000000000" pitchFamily="18" charset="-128"/>
                  <a:ea typeface="游明朝" panose="02020400000000000000" pitchFamily="18" charset="-128"/>
                </a:rPr>
                <a:t>上記に関する</a:t>
              </a:r>
              <a:endParaRPr kumimoji="1" lang="en-US" altLang="ja-JP" sz="1050" b="1" u="dotted" spc="300" dirty="0">
                <a:solidFill>
                  <a:schemeClr val="tx1"/>
                </a:solidFill>
                <a:latin typeface="游明朝" panose="02020400000000000000" pitchFamily="18" charset="-128"/>
                <a:ea typeface="游明朝" panose="02020400000000000000" pitchFamily="18" charset="-128"/>
              </a:endParaRPr>
            </a:p>
            <a:p>
              <a:r>
                <a:rPr kumimoji="1" lang="ja-JP" altLang="en-US" sz="1050" b="1" u="dotted" spc="300" dirty="0">
                  <a:solidFill>
                    <a:schemeClr val="tx1"/>
                  </a:solidFill>
                  <a:latin typeface="游明朝" panose="02020400000000000000" pitchFamily="18" charset="-128"/>
                  <a:ea typeface="游明朝" panose="02020400000000000000" pitchFamily="18" charset="-128"/>
                </a:rPr>
                <a:t>お問い合わせは</a:t>
              </a:r>
              <a:endParaRPr kumimoji="1" lang="en-US" altLang="ja-JP" sz="1050" b="1" u="dotted" spc="300" dirty="0">
                <a:solidFill>
                  <a:schemeClr val="tx1"/>
                </a:solidFill>
                <a:latin typeface="游明朝" panose="02020400000000000000" pitchFamily="18" charset="-128"/>
                <a:ea typeface="游明朝" panose="02020400000000000000" pitchFamily="18" charset="-128"/>
              </a:endParaRPr>
            </a:p>
            <a:p>
              <a:r>
                <a:rPr kumimoji="1" lang="ja-JP" altLang="en-US" sz="1050" b="1" u="dotted" spc="300" dirty="0">
                  <a:solidFill>
                    <a:schemeClr val="tx1"/>
                  </a:solidFill>
                  <a:latin typeface="游明朝" panose="02020400000000000000" pitchFamily="18" charset="-128"/>
                  <a:ea typeface="游明朝" panose="02020400000000000000" pitchFamily="18" charset="-128"/>
                </a:rPr>
                <a:t>こちらまで</a:t>
              </a:r>
            </a:p>
          </p:txBody>
        </p:sp>
      </p:grpSp>
      <p:grpSp>
        <p:nvGrpSpPr>
          <p:cNvPr id="14" name="グループ化 13">
            <a:extLst>
              <a:ext uri="{FF2B5EF4-FFF2-40B4-BE49-F238E27FC236}">
                <a16:creationId xmlns:a16="http://schemas.microsoft.com/office/drawing/2014/main" id="{27C28DD2-F6D2-90BE-1EC9-A78AC4F2BAC9}"/>
              </a:ext>
            </a:extLst>
          </p:cNvPr>
          <p:cNvGrpSpPr>
            <a:grpSpLocks noGrp="1" noUngrp="1" noRot="1" noMove="1" noResize="1"/>
          </p:cNvGrpSpPr>
          <p:nvPr/>
        </p:nvGrpSpPr>
        <p:grpSpPr>
          <a:xfrm>
            <a:off x="5700270" y="7677581"/>
            <a:ext cx="1023481" cy="835386"/>
            <a:chOff x="6873308" y="7582943"/>
            <a:chExt cx="1023481" cy="835386"/>
          </a:xfrm>
        </p:grpSpPr>
        <p:pic>
          <p:nvPicPr>
            <p:cNvPr id="15" name="図 14">
              <a:extLst>
                <a:ext uri="{FF2B5EF4-FFF2-40B4-BE49-F238E27FC236}">
                  <a16:creationId xmlns:a16="http://schemas.microsoft.com/office/drawing/2014/main" id="{E7C07380-3EE3-6C7E-EAFD-663BCCB801C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7051468" y="7582943"/>
              <a:ext cx="666857" cy="621962"/>
            </a:xfrm>
            <a:prstGeom prst="rect">
              <a:avLst/>
            </a:prstGeom>
          </p:spPr>
        </p:pic>
        <p:sp>
          <p:nvSpPr>
            <p:cNvPr id="16" name="テキスト ボックス 15">
              <a:extLst>
                <a:ext uri="{FF2B5EF4-FFF2-40B4-BE49-F238E27FC236}">
                  <a16:creationId xmlns:a16="http://schemas.microsoft.com/office/drawing/2014/main" id="{7A3AFDA7-EA56-6521-189F-0B4083A90AAD}"/>
                </a:ext>
              </a:extLst>
            </p:cNvPr>
            <p:cNvSpPr txBox="1">
              <a:spLocks noGrp="1" noRot="1" noMove="1" noResize="1" noEditPoints="1" noAdjustHandles="1" noChangeArrowheads="1" noChangeShapeType="1"/>
            </p:cNvSpPr>
            <p:nvPr/>
          </p:nvSpPr>
          <p:spPr>
            <a:xfrm>
              <a:off x="6873308" y="8233663"/>
              <a:ext cx="1023481" cy="184666"/>
            </a:xfrm>
            <a:prstGeom prst="rect">
              <a:avLst/>
            </a:prstGeom>
            <a:noFill/>
          </p:spPr>
          <p:txBody>
            <a:bodyPr wrap="square" lIns="0" tIns="0" rIns="0" bIns="0" rtlCol="0">
              <a:spAutoFit/>
            </a:bodyPr>
            <a:lstStyle/>
            <a:p>
              <a:pPr algn="ctr"/>
              <a:r>
                <a:rPr kumimoji="1" lang="ja-JP" altLang="en-US" sz="600" dirty="0">
                  <a:latin typeface="HG丸ｺﾞｼｯｸM-PRO" panose="020F0600000000000000" pitchFamily="50" charset="-128"/>
                  <a:ea typeface="HG丸ｺﾞｼｯｸM-PRO" panose="020F0600000000000000" pitchFamily="50" charset="-128"/>
                </a:rPr>
                <a:t>いっぱきょうキャラクター</a:t>
              </a:r>
              <a:endParaRPr kumimoji="1" lang="en-US" altLang="ja-JP" sz="600" dirty="0">
                <a:latin typeface="HG丸ｺﾞｼｯｸM-PRO" panose="020F0600000000000000" pitchFamily="50" charset="-128"/>
                <a:ea typeface="HG丸ｺﾞｼｯｸM-PRO" panose="020F0600000000000000" pitchFamily="50" charset="-128"/>
              </a:endParaRPr>
            </a:p>
            <a:p>
              <a:pPr algn="ctr"/>
              <a:r>
                <a:rPr kumimoji="1" lang="ja-JP" altLang="en-US" sz="600" dirty="0">
                  <a:latin typeface="HG丸ｺﾞｼｯｸM-PRO" panose="020F0600000000000000" pitchFamily="50" charset="-128"/>
                  <a:ea typeface="HG丸ｺﾞｼｯｸM-PRO" panose="020F0600000000000000" pitchFamily="50" charset="-128"/>
                </a:rPr>
                <a:t>　きれーたん</a:t>
              </a:r>
            </a:p>
          </p:txBody>
        </p:sp>
      </p:grpSp>
      <p:grpSp>
        <p:nvGrpSpPr>
          <p:cNvPr id="17" name="グループ化 16">
            <a:extLst>
              <a:ext uri="{FF2B5EF4-FFF2-40B4-BE49-F238E27FC236}">
                <a16:creationId xmlns:a16="http://schemas.microsoft.com/office/drawing/2014/main" id="{0E12CB2D-3BED-675B-52AA-5B2E69F42BA6}"/>
              </a:ext>
            </a:extLst>
          </p:cNvPr>
          <p:cNvGrpSpPr>
            <a:grpSpLocks noGrp="1" noUngrp="1" noRot="1" noMove="1" noResize="1"/>
          </p:cNvGrpSpPr>
          <p:nvPr/>
        </p:nvGrpSpPr>
        <p:grpSpPr>
          <a:xfrm>
            <a:off x="1603828" y="7605913"/>
            <a:ext cx="1263184" cy="894659"/>
            <a:chOff x="7340125" y="6807686"/>
            <a:chExt cx="1469860" cy="1064274"/>
          </a:xfrm>
        </p:grpSpPr>
        <p:pic>
          <p:nvPicPr>
            <p:cNvPr id="18" name="図 17" descr="モニター, 座る, ストリート, バス が含まれている画像&#10;&#10;自動的に生成された説明">
              <a:extLst>
                <a:ext uri="{FF2B5EF4-FFF2-40B4-BE49-F238E27FC236}">
                  <a16:creationId xmlns:a16="http://schemas.microsoft.com/office/drawing/2014/main" id="{3A16282F-9CBB-8AC8-BA65-AB4E47A35BB0}"/>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17746" b="9620"/>
            <a:stretch/>
          </p:blipFill>
          <p:spPr>
            <a:xfrm rot="553783">
              <a:off x="7340125" y="7342681"/>
              <a:ext cx="918049" cy="529279"/>
            </a:xfrm>
            <a:prstGeom prst="rect">
              <a:avLst/>
            </a:prstGeom>
          </p:spPr>
        </p:pic>
        <p:grpSp>
          <p:nvGrpSpPr>
            <p:cNvPr id="19" name="グループ化 18">
              <a:extLst>
                <a:ext uri="{FF2B5EF4-FFF2-40B4-BE49-F238E27FC236}">
                  <a16:creationId xmlns:a16="http://schemas.microsoft.com/office/drawing/2014/main" id="{907A8216-2C33-1AC1-750C-B06258DF7551}"/>
                </a:ext>
              </a:extLst>
            </p:cNvPr>
            <p:cNvGrpSpPr>
              <a:grpSpLocks noGrp="1" noUngrp="1" noRot="1" noMove="1" noResize="1"/>
            </p:cNvGrpSpPr>
            <p:nvPr/>
          </p:nvGrpSpPr>
          <p:grpSpPr>
            <a:xfrm rot="525418">
              <a:off x="7637036" y="6807686"/>
              <a:ext cx="1172949" cy="727437"/>
              <a:chOff x="-3031815" y="5494249"/>
              <a:chExt cx="1172949" cy="727437"/>
            </a:xfrm>
          </p:grpSpPr>
          <p:grpSp>
            <p:nvGrpSpPr>
              <p:cNvPr id="20" name="グループ化 19">
                <a:extLst>
                  <a:ext uri="{FF2B5EF4-FFF2-40B4-BE49-F238E27FC236}">
                    <a16:creationId xmlns:a16="http://schemas.microsoft.com/office/drawing/2014/main" id="{2F065AA5-45F4-46B8-E6DB-4C2659752C43}"/>
                  </a:ext>
                </a:extLst>
              </p:cNvPr>
              <p:cNvGrpSpPr>
                <a:grpSpLocks noGrp="1" noUngrp="1" noRot="1" noMove="1" noResize="1"/>
              </p:cNvGrpSpPr>
              <p:nvPr/>
            </p:nvGrpSpPr>
            <p:grpSpPr>
              <a:xfrm rot="1156084">
                <a:off x="-3031815" y="5494249"/>
                <a:ext cx="1172949" cy="727437"/>
                <a:chOff x="2367432" y="5780336"/>
                <a:chExt cx="1282516" cy="997947"/>
              </a:xfrm>
            </p:grpSpPr>
            <p:pic>
              <p:nvPicPr>
                <p:cNvPr id="22" name="図 21">
                  <a:extLst>
                    <a:ext uri="{FF2B5EF4-FFF2-40B4-BE49-F238E27FC236}">
                      <a16:creationId xmlns:a16="http://schemas.microsoft.com/office/drawing/2014/main" id="{1FE7A512-93E2-7761-7E19-6F6548CE64E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rot="20590408">
                  <a:off x="2367432" y="5835287"/>
                  <a:ext cx="1282516" cy="942996"/>
                </a:xfrm>
                <a:prstGeom prst="rect">
                  <a:avLst/>
                </a:prstGeom>
              </p:spPr>
            </p:pic>
            <p:grpSp>
              <p:nvGrpSpPr>
                <p:cNvPr id="24" name="グループ化 23">
                  <a:extLst>
                    <a:ext uri="{FF2B5EF4-FFF2-40B4-BE49-F238E27FC236}">
                      <a16:creationId xmlns:a16="http://schemas.microsoft.com/office/drawing/2014/main" id="{E7CCBF69-CA52-E460-1792-3CF236F36A16}"/>
                    </a:ext>
                  </a:extLst>
                </p:cNvPr>
                <p:cNvGrpSpPr>
                  <a:grpSpLocks noGrp="1" noUngrp="1" noRot="1" noMove="1" noResize="1"/>
                </p:cNvGrpSpPr>
                <p:nvPr/>
              </p:nvGrpSpPr>
              <p:grpSpPr>
                <a:xfrm>
                  <a:off x="2405616" y="5780336"/>
                  <a:ext cx="1215382" cy="959442"/>
                  <a:chOff x="2405616" y="5780336"/>
                  <a:chExt cx="1215382" cy="959442"/>
                </a:xfrm>
              </p:grpSpPr>
              <p:sp>
                <p:nvSpPr>
                  <p:cNvPr id="25" name="楕円 24">
                    <a:extLst>
                      <a:ext uri="{FF2B5EF4-FFF2-40B4-BE49-F238E27FC236}">
                        <a16:creationId xmlns:a16="http://schemas.microsoft.com/office/drawing/2014/main" id="{FEAE8B6B-ADBE-AA1D-3C63-6AB1F38752EF}"/>
                      </a:ext>
                    </a:extLst>
                  </p:cNvPr>
                  <p:cNvSpPr>
                    <a:spLocks noGrp="1" noRot="1" noMove="1" noResize="1" noEditPoints="1" noAdjustHandles="1" noChangeArrowheads="1" noChangeShapeType="1"/>
                  </p:cNvSpPr>
                  <p:nvPr/>
                </p:nvSpPr>
                <p:spPr>
                  <a:xfrm rot="20203929">
                    <a:off x="2405616" y="5780336"/>
                    <a:ext cx="1215382" cy="788383"/>
                  </a:xfrm>
                  <a:custGeom>
                    <a:avLst/>
                    <a:gdLst>
                      <a:gd name="connsiteX0" fmla="*/ 0 w 1215382"/>
                      <a:gd name="connsiteY0" fmla="*/ 394192 h 788383"/>
                      <a:gd name="connsiteX1" fmla="*/ 607691 w 1215382"/>
                      <a:gd name="connsiteY1" fmla="*/ 0 h 788383"/>
                      <a:gd name="connsiteX2" fmla="*/ 1215382 w 1215382"/>
                      <a:gd name="connsiteY2" fmla="*/ 394192 h 788383"/>
                      <a:gd name="connsiteX3" fmla="*/ 607691 w 1215382"/>
                      <a:gd name="connsiteY3" fmla="*/ 788384 h 788383"/>
                      <a:gd name="connsiteX4" fmla="*/ 0 w 1215382"/>
                      <a:gd name="connsiteY4" fmla="*/ 394192 h 788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382" h="788383" extrusionOk="0">
                        <a:moveTo>
                          <a:pt x="0" y="394192"/>
                        </a:moveTo>
                        <a:cubicBezTo>
                          <a:pt x="-27470" y="159542"/>
                          <a:pt x="231594" y="15192"/>
                          <a:pt x="607691" y="0"/>
                        </a:cubicBezTo>
                        <a:cubicBezTo>
                          <a:pt x="980086" y="7742"/>
                          <a:pt x="1209713" y="176666"/>
                          <a:pt x="1215382" y="394192"/>
                        </a:cubicBezTo>
                        <a:cubicBezTo>
                          <a:pt x="1173804" y="652501"/>
                          <a:pt x="941346" y="799235"/>
                          <a:pt x="607691" y="788384"/>
                        </a:cubicBezTo>
                        <a:cubicBezTo>
                          <a:pt x="237350" y="769386"/>
                          <a:pt x="28987" y="625748"/>
                          <a:pt x="0" y="394192"/>
                        </a:cubicBezTo>
                        <a:close/>
                      </a:path>
                    </a:pathLst>
                  </a:custGeom>
                  <a:noFill/>
                  <a:ln w="6350">
                    <a:solidFill>
                      <a:schemeClr val="accent6">
                        <a:lumMod val="60000"/>
                        <a:lumOff val="40000"/>
                      </a:schemeClr>
                    </a:solidFill>
                    <a:prstDash val="lgDash"/>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弧 25">
                    <a:extLst>
                      <a:ext uri="{FF2B5EF4-FFF2-40B4-BE49-F238E27FC236}">
                        <a16:creationId xmlns:a16="http://schemas.microsoft.com/office/drawing/2014/main" id="{EA856066-7FEE-B270-45A0-F01169BC50C9}"/>
                      </a:ext>
                    </a:extLst>
                  </p:cNvPr>
                  <p:cNvSpPr>
                    <a:spLocks noGrp="1" noRot="1" noMove="1" noResize="1" noEditPoints="1" noAdjustHandles="1" noChangeArrowheads="1" noChangeShapeType="1"/>
                  </p:cNvSpPr>
                  <p:nvPr/>
                </p:nvSpPr>
                <p:spPr>
                  <a:xfrm rot="1505943">
                    <a:off x="2892565" y="6484504"/>
                    <a:ext cx="111125" cy="255274"/>
                  </a:xfrm>
                  <a:prstGeom prst="arc">
                    <a:avLst>
                      <a:gd name="adj1" fmla="val 17201813"/>
                      <a:gd name="adj2" fmla="val 4045414"/>
                    </a:avLst>
                  </a:prstGeom>
                  <a:ln w="6350">
                    <a:solidFill>
                      <a:schemeClr val="accent6">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sp>
            <p:nvSpPr>
              <p:cNvPr id="21" name="テキスト ボックス 20">
                <a:extLst>
                  <a:ext uri="{FF2B5EF4-FFF2-40B4-BE49-F238E27FC236}">
                    <a16:creationId xmlns:a16="http://schemas.microsoft.com/office/drawing/2014/main" id="{72D85020-DF8E-6FB5-EE3E-CDD7AAD57B6B}"/>
                  </a:ext>
                </a:extLst>
              </p:cNvPr>
              <p:cNvSpPr txBox="1">
                <a:spLocks noGrp="1" noRot="1" noMove="1" noResize="1" noEditPoints="1" noAdjustHandles="1" noChangeArrowheads="1" noChangeShapeType="1"/>
              </p:cNvSpPr>
              <p:nvPr/>
            </p:nvSpPr>
            <p:spPr>
              <a:xfrm rot="21285484">
                <a:off x="-2880032" y="5593906"/>
                <a:ext cx="915156" cy="366128"/>
              </a:xfrm>
              <a:prstGeom prst="rect">
                <a:avLst/>
              </a:prstGeom>
              <a:noFill/>
            </p:spPr>
            <p:txBody>
              <a:bodyPr wrap="square" lIns="0" tIns="0" rIns="0" bIns="0" rtlCol="0" anchor="ctr" anchorCtr="1">
                <a:spAutoFit/>
              </a:bodyPr>
              <a:lstStyle/>
              <a:p>
                <a:r>
                  <a:rPr kumimoji="1" lang="ja-JP" altLang="en-US" sz="1000" dirty="0">
                    <a:latin typeface="kawaii手書き文字" panose="02000600000000000000" pitchFamily="2" charset="-128"/>
                    <a:ea typeface="kawaii手書き文字" panose="02000600000000000000" pitchFamily="2" charset="-128"/>
                  </a:rPr>
                  <a:t>許可業者なら</a:t>
                </a:r>
                <a:endParaRPr kumimoji="1" lang="en-US" altLang="ja-JP" sz="1000" dirty="0">
                  <a:latin typeface="kawaii手書き文字" panose="02000600000000000000" pitchFamily="2" charset="-128"/>
                  <a:ea typeface="kawaii手書き文字" panose="02000600000000000000" pitchFamily="2" charset="-128"/>
                </a:endParaRPr>
              </a:p>
              <a:p>
                <a:r>
                  <a:rPr kumimoji="1" lang="ja-JP" altLang="en-US" sz="1000" dirty="0">
                    <a:latin typeface="kawaii手書き文字" panose="02000600000000000000" pitchFamily="2" charset="-128"/>
                    <a:ea typeface="kawaii手書き文字" panose="02000600000000000000" pitchFamily="2" charset="-128"/>
                  </a:rPr>
                  <a:t>安全♪安心☆</a:t>
                </a:r>
              </a:p>
            </p:txBody>
          </p:sp>
        </p:grpSp>
      </p:grpSp>
      <p:graphicFrame>
        <p:nvGraphicFramePr>
          <p:cNvPr id="62" name="表 61">
            <a:extLst>
              <a:ext uri="{FF2B5EF4-FFF2-40B4-BE49-F238E27FC236}">
                <a16:creationId xmlns:a16="http://schemas.microsoft.com/office/drawing/2014/main" id="{6159B874-5356-D211-B585-942A5D4C0435}"/>
              </a:ext>
            </a:extLst>
          </p:cNvPr>
          <p:cNvGraphicFramePr>
            <a:graphicFrameLocks noGrp="1" noDrilldown="1" noMove="1" noResize="1"/>
          </p:cNvGraphicFramePr>
          <p:nvPr>
            <p:extLst>
              <p:ext uri="{D42A27DB-BD31-4B8C-83A1-F6EECF244321}">
                <p14:modId xmlns:p14="http://schemas.microsoft.com/office/powerpoint/2010/main" val="1509348356"/>
              </p:ext>
            </p:extLst>
          </p:nvPr>
        </p:nvGraphicFramePr>
        <p:xfrm>
          <a:off x="154560" y="5441549"/>
          <a:ext cx="6514792" cy="2122665"/>
        </p:xfrm>
        <a:graphic>
          <a:graphicData uri="http://schemas.openxmlformats.org/drawingml/2006/table">
            <a:tbl>
              <a:tblPr>
                <a:tableStyleId>{5C22544A-7EE6-4342-B048-85BDC9FD1C3A}</a:tableStyleId>
              </a:tblPr>
              <a:tblGrid>
                <a:gridCol w="1628698">
                  <a:extLst>
                    <a:ext uri="{9D8B030D-6E8A-4147-A177-3AD203B41FA5}">
                      <a16:colId xmlns:a16="http://schemas.microsoft.com/office/drawing/2014/main" val="3277949792"/>
                    </a:ext>
                  </a:extLst>
                </a:gridCol>
                <a:gridCol w="1628698">
                  <a:extLst>
                    <a:ext uri="{9D8B030D-6E8A-4147-A177-3AD203B41FA5}">
                      <a16:colId xmlns:a16="http://schemas.microsoft.com/office/drawing/2014/main" val="3914214059"/>
                    </a:ext>
                  </a:extLst>
                </a:gridCol>
                <a:gridCol w="1628698">
                  <a:extLst>
                    <a:ext uri="{9D8B030D-6E8A-4147-A177-3AD203B41FA5}">
                      <a16:colId xmlns:a16="http://schemas.microsoft.com/office/drawing/2014/main" val="3510142213"/>
                    </a:ext>
                  </a:extLst>
                </a:gridCol>
                <a:gridCol w="1628698">
                  <a:extLst>
                    <a:ext uri="{9D8B030D-6E8A-4147-A177-3AD203B41FA5}">
                      <a16:colId xmlns:a16="http://schemas.microsoft.com/office/drawing/2014/main" val="3768054019"/>
                    </a:ext>
                  </a:extLst>
                </a:gridCol>
              </a:tblGrid>
              <a:tr h="707555">
                <a:tc>
                  <a:txBody>
                    <a:bodyPr/>
                    <a:lstStyle/>
                    <a:p>
                      <a:pPr algn="l" fontAlgn="base">
                        <a:lnSpc>
                          <a:spcPts val="1400"/>
                        </a:lnSpc>
                      </a:pPr>
                      <a:r>
                        <a:rPr lang="ja-JP" altLang="en-US" sz="1150" b="1" dirty="0">
                          <a:solidFill>
                            <a:schemeClr val="bg1"/>
                          </a:solidFill>
                          <a:latin typeface="UD デジタル 教科書体 NK-B" panose="02020700000000000000" pitchFamily="18" charset="-128"/>
                          <a:ea typeface="UD デジタル 教科書体 NK-B" panose="02020700000000000000" pitchFamily="18" charset="-128"/>
                        </a:rPr>
                        <a:t>廃棄物管理業</a:t>
                      </a:r>
                      <a:r>
                        <a:rPr lang="ja-JP" altLang="en-US" sz="700" b="1" dirty="0">
                          <a:solidFill>
                            <a:schemeClr val="bg1"/>
                          </a:solidFill>
                          <a:latin typeface="UD デジタル 教科書体 NK-B" panose="02020700000000000000" pitchFamily="18" charset="-128"/>
                          <a:ea typeface="UD デジタル 教科書体 NK-B" panose="02020700000000000000" pitchFamily="18" charset="-128"/>
                        </a:rPr>
                        <a:t> </a:t>
                      </a:r>
                      <a:r>
                        <a:rPr lang="ja-JP" altLang="en-US" sz="1000" b="1" dirty="0">
                          <a:solidFill>
                            <a:schemeClr val="bg1"/>
                          </a:solidFill>
                          <a:latin typeface="UD デジタル 教科書体 NK-B" panose="02020700000000000000" pitchFamily="18" charset="-128"/>
                          <a:ea typeface="UD デジタル 教科書体 NK-B" panose="02020700000000000000" pitchFamily="18" charset="-128"/>
                        </a:rPr>
                        <a:t>に</a:t>
                      </a:r>
                      <a:endParaRPr lang="en-US" altLang="ja-JP" sz="1000" b="1" dirty="0">
                        <a:solidFill>
                          <a:schemeClr val="bg1"/>
                        </a:solidFill>
                        <a:latin typeface="UD デジタル 教科書体 NK-B" panose="02020700000000000000" pitchFamily="18" charset="-128"/>
                        <a:ea typeface="UD デジタル 教科書体 NK-B" panose="02020700000000000000" pitchFamily="18" charset="-128"/>
                      </a:endParaRPr>
                    </a:p>
                    <a:p>
                      <a:pPr algn="l" fontAlgn="base">
                        <a:lnSpc>
                          <a:spcPts val="1400"/>
                        </a:lnSpc>
                        <a:spcAft>
                          <a:spcPts val="600"/>
                        </a:spcAft>
                      </a:pPr>
                      <a:r>
                        <a:rPr lang="ja-JP" altLang="en-US" sz="1000" b="1" dirty="0">
                          <a:solidFill>
                            <a:schemeClr val="bg1"/>
                          </a:solidFill>
                          <a:latin typeface="UD デジタル 教科書体 NK-B" panose="02020700000000000000" pitchFamily="18" charset="-128"/>
                          <a:ea typeface="UD デジタル 教科書体 NK-B" panose="02020700000000000000" pitchFamily="18" charset="-128"/>
                        </a:rPr>
                        <a:t>とって</a:t>
                      </a:r>
                      <a:r>
                        <a:rPr lang="ja-JP" altLang="en-US" sz="1150" b="1" dirty="0">
                          <a:solidFill>
                            <a:schemeClr val="bg1"/>
                          </a:solidFill>
                          <a:latin typeface="UD デジタル 教科書体 NK-B" panose="02020700000000000000" pitchFamily="18" charset="-128"/>
                          <a:ea typeface="UD デジタル 教科書体 NK-B" panose="02020700000000000000" pitchFamily="18" charset="-128"/>
                        </a:rPr>
                        <a:t>必要な要素</a:t>
                      </a:r>
                      <a:endParaRPr lang="ja-JP" altLang="en-US" sz="1150" b="1" i="0" dirty="0">
                        <a:solidFill>
                          <a:schemeClr val="bg1"/>
                        </a:solidFill>
                        <a:effectLst/>
                        <a:latin typeface="UD デジタル 教科書体 NK-B" panose="02020700000000000000" pitchFamily="18" charset="-128"/>
                        <a:ea typeface="UD デジタル 教科書体 NK-B" panose="02020700000000000000" pitchFamily="18" charset="-128"/>
                      </a:endParaRPr>
                    </a:p>
                    <a:p>
                      <a:pPr algn="l" fontAlgn="base">
                        <a:lnSpc>
                          <a:spcPts val="800"/>
                        </a:lnSpc>
                      </a:pPr>
                      <a:r>
                        <a:rPr kumimoji="1" lang="en-US" altLang="ja-JP" sz="700" dirty="0">
                          <a:solidFill>
                            <a:schemeClr val="bg1"/>
                          </a:solidFill>
                          <a:latin typeface="Kigelia" panose="020B0503040502020203" pitchFamily="34" charset="0"/>
                          <a:ea typeface="UD デジタル 教科書体 NK-R" panose="02020400000000000000" pitchFamily="18" charset="-128"/>
                          <a:cs typeface="Kigelia" panose="020B0503040502020203" pitchFamily="34" charset="0"/>
                        </a:rPr>
                        <a:t>(</a:t>
                      </a:r>
                      <a:r>
                        <a:rPr kumimoji="1" lang="ja-JP" altLang="en-US" sz="700" dirty="0">
                          <a:solidFill>
                            <a:schemeClr val="bg1"/>
                          </a:solidFill>
                          <a:latin typeface="Kigelia" panose="020B0503040502020203" pitchFamily="34" charset="0"/>
                          <a:ea typeface="UD デジタル 教科書体 NK-R" panose="02020400000000000000" pitchFamily="18" charset="-128"/>
                          <a:cs typeface="Kigelia" panose="020B0503040502020203" pitchFamily="34" charset="0"/>
                        </a:rPr>
                        <a:t>一社</a:t>
                      </a:r>
                      <a:r>
                        <a:rPr kumimoji="1" lang="en-US" altLang="ja-JP" sz="700" dirty="0">
                          <a:solidFill>
                            <a:schemeClr val="bg1"/>
                          </a:solidFill>
                          <a:latin typeface="Kigelia" panose="020B0503040502020203" pitchFamily="34" charset="0"/>
                          <a:ea typeface="Kigelia" panose="020B0503040502020203" pitchFamily="34" charset="0"/>
                          <a:cs typeface="Kigelia" panose="020B0503040502020203" pitchFamily="34" charset="0"/>
                        </a:rPr>
                        <a:t>)</a:t>
                      </a:r>
                      <a:r>
                        <a:rPr kumimoji="1" lang="ja-JP" altLang="en-US" sz="700" dirty="0">
                          <a:solidFill>
                            <a:schemeClr val="bg1"/>
                          </a:solidFill>
                          <a:latin typeface="Kigelia" panose="020B0503040502020203" pitchFamily="34" charset="0"/>
                          <a:ea typeface="UD デジタル 教科書体 NK-R" panose="02020400000000000000" pitchFamily="18" charset="-128"/>
                          <a:cs typeface="Kigelia" panose="020B0503040502020203" pitchFamily="34" charset="0"/>
                        </a:rPr>
                        <a:t>廃棄物管理業協会</a:t>
                      </a:r>
                      <a:endParaRPr kumimoji="1" lang="en-US" altLang="ja-JP" sz="700" dirty="0">
                        <a:solidFill>
                          <a:schemeClr val="bg1"/>
                        </a:solidFill>
                        <a:latin typeface="Kigelia" panose="020B0503040502020203" pitchFamily="34" charset="0"/>
                        <a:ea typeface="UD デジタル 教科書体 NK-R" panose="02020400000000000000" pitchFamily="18" charset="-128"/>
                        <a:cs typeface="Kigelia" panose="020B0503040502020203" pitchFamily="34" charset="0"/>
                      </a:endParaRPr>
                    </a:p>
                    <a:p>
                      <a:pPr algn="l" fontAlgn="base">
                        <a:lnSpc>
                          <a:spcPts val="800"/>
                        </a:lnSpc>
                      </a:pPr>
                      <a:r>
                        <a:rPr kumimoji="1" lang="ja-JP" altLang="en-US" sz="620" spc="0" baseline="0" dirty="0">
                          <a:solidFill>
                            <a:schemeClr val="bg1"/>
                          </a:solidFill>
                          <a:latin typeface="Kigelia" panose="020B0503040502020203" pitchFamily="34" charset="0"/>
                          <a:ea typeface="UD デジタル 教科書体 NK-R" panose="02020400000000000000" pitchFamily="18" charset="-128"/>
                          <a:cs typeface="Kigelia" panose="020B0503040502020203" pitchFamily="34" charset="0"/>
                        </a:rPr>
                        <a:t>廃棄物管理業を成功するための</a:t>
                      </a:r>
                      <a:r>
                        <a:rPr kumimoji="1" lang="en-US" altLang="ja-JP" sz="620" spc="0" baseline="0" dirty="0">
                          <a:solidFill>
                            <a:schemeClr val="bg1"/>
                          </a:solidFill>
                          <a:latin typeface="Kigelia" panose="020B0503040502020203" pitchFamily="34" charset="0"/>
                          <a:ea typeface="Kigelia" panose="020B0503040502020203" pitchFamily="34" charset="0"/>
                          <a:cs typeface="Kigelia" panose="020B0503040502020203" pitchFamily="34" charset="0"/>
                        </a:rPr>
                        <a:t>11</a:t>
                      </a:r>
                      <a:r>
                        <a:rPr kumimoji="1" lang="ja-JP" altLang="en-US" sz="620" spc="0" baseline="0" dirty="0">
                          <a:solidFill>
                            <a:schemeClr val="bg1"/>
                          </a:solidFill>
                          <a:latin typeface="Kigelia" panose="020B0503040502020203" pitchFamily="34" charset="0"/>
                          <a:ea typeface="UD デジタル 教科書体 NK-R" panose="02020400000000000000" pitchFamily="18" charset="-128"/>
                          <a:cs typeface="Kigelia" panose="020B0503040502020203" pitchFamily="34" charset="0"/>
                        </a:rPr>
                        <a:t>のポイント</a:t>
                      </a:r>
                      <a:endParaRPr kumimoji="1" lang="en-US" altLang="ja-JP" sz="620" spc="0" baseline="0" dirty="0">
                        <a:solidFill>
                          <a:schemeClr val="bg1"/>
                        </a:solidFill>
                        <a:latin typeface="UD デジタル 教科書体 N-R" panose="02020400000000000000" pitchFamily="17" charset="-128"/>
                        <a:ea typeface="UD デジタル 教科書体 N-R" panose="02020400000000000000" pitchFamily="17" charset="-128"/>
                        <a:cs typeface="Kigelia Light" panose="020B0303020202020203" pitchFamily="34" charset="0"/>
                      </a:endParaRPr>
                    </a:p>
                  </a:txBody>
                  <a:tcPr marL="72000" marR="3600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50" b="0" i="0" dirty="0">
                          <a:solidFill>
                            <a:srgbClr val="151515"/>
                          </a:solidFill>
                          <a:effectLst/>
                          <a:latin typeface="UD デジタル 教科書体 N-R" panose="02020400000000000000" pitchFamily="17" charset="-128"/>
                          <a:ea typeface="UD デジタル 教科書体 N-R" panose="02020400000000000000" pitchFamily="17" charset="-128"/>
                          <a:cs typeface="Kigelia Light" panose="020B0303020202020203" pitchFamily="34" charset="0"/>
                        </a:rPr>
                        <a:t>① コンプライアンスに関して問題となることが無いこと</a:t>
                      </a:r>
                      <a:endParaRPr kumimoji="1" lang="en-US" altLang="ja-JP" sz="950" dirty="0">
                        <a:latin typeface="UD デジタル 教科書体 N-R" panose="02020400000000000000" pitchFamily="17" charset="-128"/>
                        <a:ea typeface="UD デジタル 教科書体 N-R" panose="02020400000000000000" pitchFamily="17" charset="-128"/>
                        <a:cs typeface="Kigelia Light" panose="020B0303020202020203" pitchFamily="34" charset="0"/>
                      </a:endParaRPr>
                    </a:p>
                  </a:txBody>
                  <a:tcPr marL="72000" marR="36000" marT="72000" marB="3600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50" b="0" i="0" dirty="0">
                          <a:solidFill>
                            <a:srgbClr val="151515"/>
                          </a:solidFill>
                          <a:effectLst/>
                          <a:latin typeface="UD デジタル 教科書体 N-R" panose="02020400000000000000" pitchFamily="17" charset="-128"/>
                          <a:ea typeface="UD デジタル 教科書体 N-R" panose="02020400000000000000" pitchFamily="17" charset="-128"/>
                          <a:cs typeface="Kigelia Light" panose="020B0303020202020203" pitchFamily="34" charset="0"/>
                        </a:rPr>
                        <a:t>② 処理委託料金の適正さとその根拠を十分に説明すること</a:t>
                      </a:r>
                    </a:p>
                  </a:txBody>
                  <a:tcPr marL="72000" marR="36000" marT="72000" marB="3600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50" b="0" i="0" dirty="0">
                          <a:solidFill>
                            <a:srgbClr val="151515"/>
                          </a:solidFill>
                          <a:effectLst/>
                          <a:latin typeface="UD デジタル 教科書体 N-R" panose="02020400000000000000" pitchFamily="17" charset="-128"/>
                          <a:ea typeface="UD デジタル 教科書体 N-R" panose="02020400000000000000" pitchFamily="17" charset="-128"/>
                          <a:cs typeface="Kigelia Light" panose="020B0303020202020203" pitchFamily="34" charset="0"/>
                        </a:rPr>
                        <a:t>③ 排出事業者の事業内容や考え方を理解・尊重し、それに沿った提案が出来ること</a:t>
                      </a:r>
                    </a:p>
                  </a:txBody>
                  <a:tcPr marL="72000" marR="36000" marT="72000" marB="3600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2351286"/>
                  </a:ext>
                </a:extLst>
              </a:tr>
              <a:tr h="70755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50" b="0" i="0" dirty="0">
                          <a:solidFill>
                            <a:srgbClr val="151515"/>
                          </a:solidFill>
                          <a:effectLst/>
                          <a:latin typeface="UD デジタル 教科書体 N-R" panose="02020400000000000000" pitchFamily="17" charset="-128"/>
                          <a:ea typeface="UD デジタル 教科書体 N-R" panose="02020400000000000000" pitchFamily="17" charset="-128"/>
                          <a:cs typeface="Kigelia Light" panose="020B0303020202020203" pitchFamily="34" charset="0"/>
                        </a:rPr>
                        <a:t>④ 排出事業者や実務業者に対しての報告・連絡・相談の早さと精度をあげること</a:t>
                      </a:r>
                    </a:p>
                  </a:txBody>
                  <a:tcPr marL="72000" marR="36000" marT="72000" marB="3600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50" b="0" i="0" dirty="0">
                          <a:solidFill>
                            <a:srgbClr val="151515"/>
                          </a:solidFill>
                          <a:effectLst/>
                          <a:latin typeface="UD デジタル 教科書体 N-R" panose="02020400000000000000" pitchFamily="17" charset="-128"/>
                          <a:ea typeface="UD デジタル 教科書体 N-R" panose="02020400000000000000" pitchFamily="17" charset="-128"/>
                          <a:cs typeface="Kigelia Light" panose="020B0303020202020203" pitchFamily="34" charset="0"/>
                        </a:rPr>
                        <a:t>⑤ 実務業者や行政などと良好な関係のもと排出事業者に様々な提案が行えること</a:t>
                      </a:r>
                    </a:p>
                  </a:txBody>
                  <a:tcPr marL="72000" marR="36000" marT="72000" marB="3600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50" b="0" i="0" dirty="0">
                          <a:solidFill>
                            <a:srgbClr val="151515"/>
                          </a:solidFill>
                          <a:effectLst/>
                          <a:latin typeface="UD デジタル 教科書体 N-R" panose="02020400000000000000" pitchFamily="17" charset="-128"/>
                          <a:ea typeface="UD デジタル 教科書体 N-R" panose="02020400000000000000" pitchFamily="17" charset="-128"/>
                          <a:cs typeface="Kigelia Light" panose="020B0303020202020203" pitchFamily="34" charset="0"/>
                        </a:rPr>
                        <a:t>⑥ 将来にわたっての見通しを事前に報告・相談しその時への対応方法を事前に打合せること</a:t>
                      </a:r>
                    </a:p>
                  </a:txBody>
                  <a:tcPr marL="72000" marR="36000" marT="72000" marB="3600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50" b="0" i="0" dirty="0">
                          <a:solidFill>
                            <a:srgbClr val="151515"/>
                          </a:solidFill>
                          <a:effectLst/>
                          <a:latin typeface="UD デジタル 教科書体 N-R" panose="02020400000000000000" pitchFamily="17" charset="-128"/>
                          <a:ea typeface="UD デジタル 教科書体 N-R" panose="02020400000000000000" pitchFamily="17" charset="-128"/>
                          <a:cs typeface="Kigelia Light" panose="020B0303020202020203" pitchFamily="34" charset="0"/>
                        </a:rPr>
                        <a:t>⑦ 自分の足で現地に赴き、自分の目で確認し、継続可能な的確な提案を行うこと</a:t>
                      </a:r>
                    </a:p>
                  </a:txBody>
                  <a:tcPr marL="72000" marR="36000" marT="72000" marB="3600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5503248"/>
                  </a:ext>
                </a:extLst>
              </a:tr>
              <a:tr h="70755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50" b="0" i="0" dirty="0">
                          <a:solidFill>
                            <a:srgbClr val="151515"/>
                          </a:solidFill>
                          <a:effectLst/>
                          <a:latin typeface="UD デジタル 教科書体 N-R" panose="02020400000000000000" pitchFamily="17" charset="-128"/>
                          <a:ea typeface="UD デジタル 教科書体 N-R" panose="02020400000000000000" pitchFamily="17" charset="-128"/>
                          <a:cs typeface="Kigelia Light" panose="020B0303020202020203" pitchFamily="34" charset="0"/>
                        </a:rPr>
                        <a:t>⑧ 回収実務業者への料金の支払いに関し、未払い及び遅れなどが無いこと</a:t>
                      </a:r>
                    </a:p>
                  </a:txBody>
                  <a:tcPr marL="72000" marR="36000" marT="72000" marB="3600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50" b="0" i="0" dirty="0">
                          <a:solidFill>
                            <a:srgbClr val="151515"/>
                          </a:solidFill>
                          <a:effectLst/>
                          <a:latin typeface="UD デジタル 教科書体 N-R" panose="02020400000000000000" pitchFamily="17" charset="-128"/>
                          <a:ea typeface="UD デジタル 教科書体 N-R" panose="02020400000000000000" pitchFamily="17" charset="-128"/>
                          <a:cs typeface="Kigelia Light" panose="020B0303020202020203" pitchFamily="34" charset="0"/>
                        </a:rPr>
                        <a:t>⑨ リサイクルや廃棄物に関し法令や処理技術の最新情報を知っていること</a:t>
                      </a:r>
                    </a:p>
                  </a:txBody>
                  <a:tcPr marL="72000" marR="36000" marT="72000" marB="3600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50" b="0" i="0" dirty="0">
                          <a:solidFill>
                            <a:srgbClr val="151515"/>
                          </a:solidFill>
                          <a:effectLst/>
                          <a:latin typeface="UD デジタル 教科書体 N-R" panose="02020400000000000000" pitchFamily="17" charset="-128"/>
                          <a:ea typeface="UD デジタル 教科書体 N-R" panose="02020400000000000000" pitchFamily="17" charset="-128"/>
                          <a:cs typeface="Kigelia Light" panose="020B0303020202020203" pitchFamily="34" charset="0"/>
                        </a:rPr>
                        <a:t>⑩ 廃掃法の知識と実務的なルール・礼儀を理解し、良好な関係構築に努めること</a:t>
                      </a:r>
                    </a:p>
                  </a:txBody>
                  <a:tcPr marL="72000" marR="36000" marT="72000" marB="3600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50" b="0" i="0" dirty="0">
                          <a:solidFill>
                            <a:srgbClr val="151515"/>
                          </a:solidFill>
                          <a:effectLst/>
                          <a:latin typeface="UD デジタル 教科書体 N-R" panose="02020400000000000000" pitchFamily="17" charset="-128"/>
                          <a:ea typeface="UD デジタル 教科書体 N-R" panose="02020400000000000000" pitchFamily="17" charset="-128"/>
                          <a:cs typeface="Kigelia Light" panose="020B0303020202020203" pitchFamily="34" charset="0"/>
                        </a:rPr>
                        <a:t>⑪ 情報網から得た、専門知識を駆使し新たな処理プロセス並びに新たなサービスを創造すること</a:t>
                      </a:r>
                    </a:p>
                  </a:txBody>
                  <a:tcPr marL="72000" marR="36000" marT="72000" marB="3600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1682614"/>
                  </a:ext>
                </a:extLst>
              </a:tr>
            </a:tbl>
          </a:graphicData>
        </a:graphic>
      </p:graphicFrame>
      <p:sp>
        <p:nvSpPr>
          <p:cNvPr id="123" name="四角形: 角を丸くする 122">
            <a:extLst>
              <a:ext uri="{FF2B5EF4-FFF2-40B4-BE49-F238E27FC236}">
                <a16:creationId xmlns:a16="http://schemas.microsoft.com/office/drawing/2014/main" id="{2A10DC68-DC1D-ED5E-FCC2-AD5C23A05282}"/>
              </a:ext>
            </a:extLst>
          </p:cNvPr>
          <p:cNvSpPr>
            <a:spLocks noGrp="1" noRot="1" noMove="1" noResize="1" noEditPoints="1" noAdjustHandles="1" noChangeArrowheads="1" noChangeShapeType="1"/>
          </p:cNvSpPr>
          <p:nvPr/>
        </p:nvSpPr>
        <p:spPr>
          <a:xfrm>
            <a:off x="162473" y="4171189"/>
            <a:ext cx="453408" cy="1141235"/>
          </a:xfrm>
          <a:prstGeom prst="roundRect">
            <a:avLst>
              <a:gd name="adj" fmla="val 2384"/>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vert="eaVert" lIns="0" tIns="0" rIns="0" bIns="0" rtlCol="0" anchor="ctr" anchorCtr="1"/>
          <a:lstStyle/>
          <a:p>
            <a:pPr algn="ctr">
              <a:lnSpc>
                <a:spcPts val="1500"/>
              </a:lnSpc>
            </a:pPr>
            <a:r>
              <a:rPr kumimoji="1" lang="ja-JP" altLang="en-US" sz="1100" b="1" spc="300" dirty="0">
                <a:solidFill>
                  <a:schemeClr val="tx1"/>
                </a:solidFill>
                <a:latin typeface="源泉丸ゴシック B" panose="020B0800000000000000" pitchFamily="50" charset="-128"/>
                <a:ea typeface="源泉丸ゴシック B" panose="020B0800000000000000" pitchFamily="50" charset="-128"/>
              </a:rPr>
              <a:t>廃棄物管理業</a:t>
            </a:r>
            <a:endParaRPr kumimoji="1" lang="ja-JP" altLang="en-US" sz="1100" b="1" spc="300" dirty="0">
              <a:solidFill>
                <a:schemeClr val="accent2"/>
              </a:solidFill>
              <a:latin typeface="源泉丸ゴシック B" panose="020B0800000000000000" pitchFamily="50" charset="-128"/>
              <a:ea typeface="源泉丸ゴシック B" panose="020B0800000000000000" pitchFamily="50" charset="-128"/>
            </a:endParaRPr>
          </a:p>
        </p:txBody>
      </p:sp>
      <p:sp>
        <p:nvSpPr>
          <p:cNvPr id="43" name="四角形: 角を丸くする 42">
            <a:extLst>
              <a:ext uri="{FF2B5EF4-FFF2-40B4-BE49-F238E27FC236}">
                <a16:creationId xmlns:a16="http://schemas.microsoft.com/office/drawing/2014/main" id="{4E4E708C-1B69-1422-2D99-D7F22B78A52B}"/>
              </a:ext>
            </a:extLst>
          </p:cNvPr>
          <p:cNvSpPr>
            <a:spLocks noGrp="1" noRot="1" noMove="1" noResize="1" noEditPoints="1" noAdjustHandles="1" noChangeArrowheads="1" noChangeShapeType="1"/>
          </p:cNvSpPr>
          <p:nvPr/>
        </p:nvSpPr>
        <p:spPr>
          <a:xfrm>
            <a:off x="157356" y="144647"/>
            <a:ext cx="4544259" cy="357130"/>
          </a:xfrm>
          <a:prstGeom prst="roundRect">
            <a:avLst>
              <a:gd name="adj" fmla="val 46756"/>
            </a:avLst>
          </a:prstGeom>
          <a:solidFill>
            <a:srgbClr val="FFFF00"/>
          </a:solidFill>
          <a:ln w="6350">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300" b="1" dirty="0">
                <a:solidFill>
                  <a:schemeClr val="accent2"/>
                </a:solidFill>
                <a:latin typeface="源泉丸ゴシック B" panose="020B0800000000000000" pitchFamily="50" charset="-128"/>
                <a:ea typeface="源泉丸ゴシック B" panose="020B0800000000000000" pitchFamily="50" charset="-128"/>
              </a:rPr>
              <a:t>話を戻して、 </a:t>
            </a:r>
            <a:r>
              <a:rPr kumimoji="1" lang="ja-JP" altLang="en-US" sz="1300" b="1" spc="300" dirty="0">
                <a:solidFill>
                  <a:schemeClr val="tx1"/>
                </a:solidFill>
                <a:latin typeface="源泉丸ゴシック B" panose="020B0800000000000000" pitchFamily="50" charset="-128"/>
                <a:ea typeface="源泉丸ゴシック B" panose="020B0800000000000000" pitchFamily="50" charset="-128"/>
              </a:rPr>
              <a:t>契約解除通知書への対応は？ </a:t>
            </a:r>
            <a:endParaRPr kumimoji="1" lang="ja-JP" altLang="en-US" sz="1300" b="1" dirty="0">
              <a:solidFill>
                <a:schemeClr val="accent2"/>
              </a:solidFill>
              <a:latin typeface="源泉丸ゴシック B" panose="020B0800000000000000" pitchFamily="50" charset="-128"/>
              <a:ea typeface="源泉丸ゴシック B" panose="020B0800000000000000" pitchFamily="50" charset="-128"/>
            </a:endParaRPr>
          </a:p>
        </p:txBody>
      </p:sp>
      <p:sp>
        <p:nvSpPr>
          <p:cNvPr id="40" name="四角形: 角を丸くする 39">
            <a:extLst>
              <a:ext uri="{FF2B5EF4-FFF2-40B4-BE49-F238E27FC236}">
                <a16:creationId xmlns:a16="http://schemas.microsoft.com/office/drawing/2014/main" id="{25BF8EB4-DD43-A36D-E66A-6C409FD19674}"/>
              </a:ext>
            </a:extLst>
          </p:cNvPr>
          <p:cNvSpPr>
            <a:spLocks noGrp="1" noRot="1" noMove="1" noResize="1" noEditPoints="1" noAdjustHandles="1" noChangeArrowheads="1" noChangeShapeType="1"/>
          </p:cNvSpPr>
          <p:nvPr/>
        </p:nvSpPr>
        <p:spPr>
          <a:xfrm>
            <a:off x="154560" y="138156"/>
            <a:ext cx="4555681" cy="333428"/>
          </a:xfrm>
          <a:prstGeom prst="roundRect">
            <a:avLst>
              <a:gd name="adj" fmla="val 46756"/>
            </a:avLst>
          </a:prstGeom>
          <a:solidFill>
            <a:srgbClr val="FFFF00"/>
          </a:solidFill>
          <a:ln w="6350">
            <a:noFill/>
          </a:ln>
        </p:spPr>
        <p:style>
          <a:lnRef idx="2">
            <a:schemeClr val="dk1"/>
          </a:lnRef>
          <a:fillRef idx="1">
            <a:schemeClr val="lt1"/>
          </a:fillRef>
          <a:effectRef idx="0">
            <a:schemeClr val="dk1"/>
          </a:effectRef>
          <a:fontRef idx="minor">
            <a:schemeClr val="dk1"/>
          </a:fontRef>
        </p:style>
        <p:txBody>
          <a:bodyPr rtlCol="0" anchor="ctr"/>
          <a:lstStyle/>
          <a:p>
            <a:pPr algn="ctr">
              <a:lnSpc>
                <a:spcPts val="2000"/>
              </a:lnSpc>
            </a:pPr>
            <a:r>
              <a:rPr kumimoji="1" lang="ja-JP" altLang="en-US" sz="1300" b="1" spc="180" dirty="0">
                <a:solidFill>
                  <a:schemeClr val="tx1"/>
                </a:solidFill>
                <a:latin typeface="源泉丸ゴシック B" panose="020B0800000000000000" pitchFamily="50" charset="-128"/>
                <a:ea typeface="源泉丸ゴシック B" panose="020B0800000000000000" pitchFamily="50" charset="-128"/>
              </a:rPr>
              <a:t>　　　契約解除通知書についてお客様に直接確認！ </a:t>
            </a:r>
            <a:endParaRPr kumimoji="1" lang="ja-JP" altLang="en-US" sz="1300" b="1" spc="180" dirty="0">
              <a:solidFill>
                <a:schemeClr val="accent2"/>
              </a:solidFill>
              <a:latin typeface="源泉丸ゴシック B" panose="020B0800000000000000" pitchFamily="50" charset="-128"/>
              <a:ea typeface="源泉丸ゴシック B" panose="020B0800000000000000" pitchFamily="50" charset="-128"/>
            </a:endParaRPr>
          </a:p>
        </p:txBody>
      </p:sp>
      <p:sp>
        <p:nvSpPr>
          <p:cNvPr id="2" name="テキスト ボックス 1">
            <a:extLst>
              <a:ext uri="{FF2B5EF4-FFF2-40B4-BE49-F238E27FC236}">
                <a16:creationId xmlns:a16="http://schemas.microsoft.com/office/drawing/2014/main" id="{36DBDBAA-B1DE-DF53-FF76-225AB25C7B72}"/>
              </a:ext>
            </a:extLst>
          </p:cNvPr>
          <p:cNvSpPr txBox="1">
            <a:spLocks noGrp="1" noRot="1" noMove="1" noResize="1" noEditPoints="1" noAdjustHandles="1" noChangeArrowheads="1" noChangeShapeType="1"/>
          </p:cNvSpPr>
          <p:nvPr/>
        </p:nvSpPr>
        <p:spPr>
          <a:xfrm>
            <a:off x="709105" y="4177647"/>
            <a:ext cx="2934000" cy="1137896"/>
          </a:xfrm>
          <a:prstGeom prst="rect">
            <a:avLst/>
          </a:prstGeom>
          <a:solidFill>
            <a:schemeClr val="accent6">
              <a:lumMod val="20000"/>
              <a:lumOff val="80000"/>
              <a:alpha val="40000"/>
            </a:schemeClr>
          </a:solidFill>
          <a:ln w="6350">
            <a:noFill/>
            <a:prstDash val="sysDot"/>
          </a:ln>
        </p:spPr>
        <p:txBody>
          <a:bodyPr wrap="square" lIns="108000" tIns="0" rIns="108000" bIns="0" rtlCol="0" anchor="ctr" anchorCtr="0">
            <a:noAutofit/>
          </a:bodyPr>
          <a:lstStyle/>
          <a:p>
            <a:pPr>
              <a:lnSpc>
                <a:spcPts val="1400"/>
              </a:lnSpc>
            </a:pPr>
            <a:r>
              <a:rPr lang="ja-JP" altLang="ja-JP" sz="1000" u="sng" kern="100" dirty="0">
                <a:solidFill>
                  <a:schemeClr val="accent6">
                    <a:lumMod val="50000"/>
                  </a:schemeClr>
                </a:solidFill>
                <a:latin typeface="UD デジタル 教科書体 N-B" panose="02020700000000000000" pitchFamily="18" charset="-128"/>
                <a:ea typeface="UD デジタル 教科書体 N-B" panose="02020700000000000000" pitchFamily="18" charset="-128"/>
                <a:cs typeface="Times New Roman" panose="02020603050405020304" pitchFamily="18" charset="0"/>
              </a:rPr>
              <a:t>廃棄物管理</a:t>
            </a:r>
            <a:r>
              <a:rPr lang="ja-JP" altLang="en-US" sz="1000" u="sng" kern="100" dirty="0">
                <a:solidFill>
                  <a:schemeClr val="accent6">
                    <a:lumMod val="50000"/>
                  </a:schemeClr>
                </a:solidFill>
                <a:latin typeface="UD デジタル 教科書体 N-B" panose="02020700000000000000" pitchFamily="18" charset="-128"/>
                <a:ea typeface="UD デジタル 教科書体 N-B" panose="02020700000000000000" pitchFamily="18" charset="-128"/>
                <a:cs typeface="Times New Roman" panose="02020603050405020304" pitchFamily="18" charset="0"/>
              </a:rPr>
              <a:t>業者</a:t>
            </a:r>
            <a:r>
              <a:rPr lang="ja-JP" altLang="ja-JP" sz="1000" u="sng" kern="100" dirty="0">
                <a:solidFill>
                  <a:schemeClr val="accent6">
                    <a:lumMod val="50000"/>
                  </a:schemeClr>
                </a:solidFill>
                <a:latin typeface="UD デジタル 教科書体 N-B" panose="02020700000000000000" pitchFamily="18" charset="-128"/>
                <a:ea typeface="UD デジタル 教科書体 N-B" panose="02020700000000000000" pitchFamily="18" charset="-128"/>
                <a:cs typeface="Times New Roman" panose="02020603050405020304" pitchFamily="18" charset="0"/>
              </a:rPr>
              <a:t>は</a:t>
            </a:r>
            <a:r>
              <a:rPr lang="ja-JP" altLang="ja-JP" sz="10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1000" kern="10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本来排出事業者が行うべき</a:t>
            </a:r>
            <a:r>
              <a:rPr lang="ja-JP" altLang="ja-JP" sz="1000" u="sng" kern="100" dirty="0">
                <a:solidFill>
                  <a:schemeClr val="accent6">
                    <a:lumMod val="50000"/>
                  </a:schemeClr>
                </a:solidFill>
                <a:latin typeface="UD デジタル 教科書体 N-B" panose="02020700000000000000" pitchFamily="18" charset="-128"/>
                <a:ea typeface="UD デジタル 教科書体 N-B" panose="02020700000000000000" pitchFamily="18" charset="-128"/>
                <a:cs typeface="Times New Roman" panose="02020603050405020304" pitchFamily="18" charset="0"/>
              </a:rPr>
              <a:t>適正な処理業者の</a:t>
            </a:r>
            <a:r>
              <a:rPr lang="ja-JP" altLang="en-US" sz="1000" u="sng" kern="100" dirty="0">
                <a:solidFill>
                  <a:schemeClr val="accent6">
                    <a:lumMod val="50000"/>
                  </a:schemeClr>
                </a:solidFill>
                <a:latin typeface="UD デジタル 教科書体 N-B" panose="02020700000000000000" pitchFamily="18" charset="-128"/>
                <a:ea typeface="UD デジタル 教科書体 N-B" panose="02020700000000000000" pitchFamily="18" charset="-128"/>
                <a:cs typeface="Times New Roman" panose="02020603050405020304" pitchFamily="18" charset="0"/>
              </a:rPr>
              <a:t>選定</a:t>
            </a:r>
            <a:r>
              <a:rPr lang="ja-JP" altLang="ja-JP" sz="1000" u="sng" kern="100" dirty="0">
                <a:solidFill>
                  <a:schemeClr val="accent6">
                    <a:lumMod val="50000"/>
                  </a:schemeClr>
                </a:solidFill>
                <a:latin typeface="UD デジタル 教科書体 N-B" panose="02020700000000000000" pitchFamily="18" charset="-128"/>
                <a:ea typeface="UD デジタル 教科書体 N-B" panose="02020700000000000000" pitchFamily="18" charset="-128"/>
                <a:cs typeface="Times New Roman" panose="02020603050405020304" pitchFamily="18" charset="0"/>
              </a:rPr>
              <a:t>や</a:t>
            </a:r>
            <a:r>
              <a:rPr lang="ja-JP" altLang="en-US" sz="1000" u="sng" kern="100" dirty="0">
                <a:solidFill>
                  <a:schemeClr val="accent6">
                    <a:lumMod val="50000"/>
                  </a:schemeClr>
                </a:solidFill>
                <a:latin typeface="UD デジタル 教科書体 N-B" panose="02020700000000000000" pitchFamily="18" charset="-128"/>
                <a:ea typeface="UD デジタル 教科書体 N-B" panose="02020700000000000000" pitchFamily="18" charset="-128"/>
                <a:cs typeface="Times New Roman" panose="02020603050405020304" pitchFamily="18" charset="0"/>
              </a:rPr>
              <a:t>、</a:t>
            </a:r>
            <a:r>
              <a:rPr lang="ja-JP" altLang="ja-JP" sz="1000" u="sng" kern="100" dirty="0">
                <a:solidFill>
                  <a:schemeClr val="accent6">
                    <a:lumMod val="50000"/>
                  </a:schemeClr>
                </a:solidFill>
                <a:latin typeface="UD デジタル 教科書体 N-B" panose="02020700000000000000" pitchFamily="18" charset="-128"/>
                <a:ea typeface="UD デジタル 教科書体 N-B" panose="02020700000000000000" pitchFamily="18" charset="-128"/>
                <a:cs typeface="Times New Roman" panose="02020603050405020304" pitchFamily="18" charset="0"/>
              </a:rPr>
              <a:t>排出物の</a:t>
            </a:r>
            <a:r>
              <a:rPr lang="en-US" altLang="ja-JP" sz="1000" u="sng" kern="100" dirty="0">
                <a:solidFill>
                  <a:schemeClr val="accent6">
                    <a:lumMod val="50000"/>
                  </a:schemeClr>
                </a:solidFill>
                <a:latin typeface="UD デジタル 教科書体 N-B" panose="02020700000000000000" pitchFamily="18" charset="-128"/>
                <a:ea typeface="UD デジタル 教科書体 N-B" panose="02020700000000000000" pitchFamily="18" charset="-128"/>
                <a:cs typeface="Times New Roman" panose="02020603050405020304" pitchFamily="18" charset="0"/>
              </a:rPr>
              <a:t>(</a:t>
            </a:r>
            <a:r>
              <a:rPr lang="ja-JP" altLang="en-US" sz="1000" u="sng" kern="100" dirty="0">
                <a:solidFill>
                  <a:schemeClr val="accent6">
                    <a:lumMod val="50000"/>
                  </a:schemeClr>
                </a:solidFill>
                <a:latin typeface="UD デジタル 教科書体 N-B" panose="02020700000000000000" pitchFamily="18" charset="-128"/>
                <a:ea typeface="UD デジタル 教科書体 N-B" panose="02020700000000000000" pitchFamily="18" charset="-128"/>
                <a:cs typeface="Times New Roman" panose="02020603050405020304" pitchFamily="18" charset="0"/>
              </a:rPr>
              <a:t>現地</a:t>
            </a:r>
            <a:r>
              <a:rPr lang="en-US" altLang="ja-JP" sz="1000" u="sng" kern="100" dirty="0">
                <a:solidFill>
                  <a:schemeClr val="accent6">
                    <a:lumMod val="50000"/>
                  </a:schemeClr>
                </a:solidFill>
                <a:latin typeface="UD デジタル 教科書体 N-B" panose="02020700000000000000" pitchFamily="18" charset="-128"/>
                <a:ea typeface="UD デジタル 教科書体 N-B" panose="02020700000000000000" pitchFamily="18" charset="-128"/>
                <a:cs typeface="Times New Roman" panose="02020603050405020304" pitchFamily="18" charset="0"/>
              </a:rPr>
              <a:t>)</a:t>
            </a:r>
            <a:r>
              <a:rPr lang="ja-JP" altLang="en-US" sz="1000" u="sng" kern="100" dirty="0">
                <a:solidFill>
                  <a:schemeClr val="accent6">
                    <a:lumMod val="50000"/>
                  </a:schemeClr>
                </a:solidFill>
                <a:latin typeface="UD デジタル 教科書体 N-B" panose="02020700000000000000" pitchFamily="18" charset="-128"/>
                <a:ea typeface="UD デジタル 教科書体 N-B" panose="02020700000000000000" pitchFamily="18" charset="-128"/>
                <a:cs typeface="Times New Roman" panose="02020603050405020304" pitchFamily="18" charset="0"/>
              </a:rPr>
              <a:t>内容</a:t>
            </a:r>
            <a:r>
              <a:rPr lang="ja-JP" altLang="ja-JP" sz="1000" u="sng" kern="100" dirty="0">
                <a:solidFill>
                  <a:schemeClr val="accent6">
                    <a:lumMod val="50000"/>
                  </a:schemeClr>
                </a:solidFill>
                <a:latin typeface="UD デジタル 教科書体 N-B" panose="02020700000000000000" pitchFamily="18" charset="-128"/>
                <a:ea typeface="UD デジタル 教科書体 N-B" panose="02020700000000000000" pitchFamily="18" charset="-128"/>
                <a:cs typeface="Times New Roman" panose="02020603050405020304" pitchFamily="18" charset="0"/>
              </a:rPr>
              <a:t>確認</a:t>
            </a:r>
            <a:r>
              <a:rPr lang="ja-JP" altLang="en-US" sz="1000" u="sng" kern="100" dirty="0">
                <a:solidFill>
                  <a:schemeClr val="accent6">
                    <a:lumMod val="50000"/>
                  </a:schemeClr>
                </a:solidFill>
                <a:latin typeface="UD デジタル 教科書体 N-B" panose="02020700000000000000" pitchFamily="18" charset="-128"/>
                <a:ea typeface="UD デジタル 教科書体 N-B" panose="02020700000000000000" pitchFamily="18" charset="-128"/>
                <a:cs typeface="Times New Roman" panose="02020603050405020304" pitchFamily="18" charset="0"/>
              </a:rPr>
              <a:t>、</a:t>
            </a:r>
            <a:r>
              <a:rPr lang="ja-JP" altLang="ja-JP" sz="1000" u="sng" kern="100" dirty="0">
                <a:solidFill>
                  <a:schemeClr val="accent6">
                    <a:lumMod val="50000"/>
                  </a:schemeClr>
                </a:solidFill>
                <a:latin typeface="UD デジタル 教科書体 N-B" panose="02020700000000000000" pitchFamily="18" charset="-128"/>
                <a:ea typeface="UD デジタル 教科書体 N-B" panose="02020700000000000000" pitchFamily="18" charset="-128"/>
                <a:cs typeface="Times New Roman" panose="02020603050405020304" pitchFamily="18" charset="0"/>
              </a:rPr>
              <a:t>数量把握</a:t>
            </a:r>
            <a:r>
              <a:rPr lang="ja-JP" altLang="en-US" sz="1000" u="sng" kern="100" dirty="0">
                <a:solidFill>
                  <a:schemeClr val="accent6">
                    <a:lumMod val="50000"/>
                  </a:schemeClr>
                </a:solidFill>
                <a:latin typeface="UD デジタル 教科書体 N-B" panose="02020700000000000000" pitchFamily="18" charset="-128"/>
                <a:ea typeface="UD デジタル 教科書体 N-B" panose="02020700000000000000" pitchFamily="18" charset="-128"/>
                <a:cs typeface="Times New Roman" panose="02020603050405020304" pitchFamily="18" charset="0"/>
              </a:rPr>
              <a:t>、</a:t>
            </a:r>
            <a:r>
              <a:rPr lang="ja-JP" altLang="ja-JP" sz="1000" u="sng" kern="100" dirty="0">
                <a:solidFill>
                  <a:schemeClr val="accent6">
                    <a:lumMod val="50000"/>
                  </a:schemeClr>
                </a:solidFill>
                <a:latin typeface="UD デジタル 教科書体 N-B" panose="02020700000000000000" pitchFamily="18" charset="-128"/>
                <a:ea typeface="UD デジタル 教科書体 N-B" panose="02020700000000000000" pitchFamily="18" charset="-128"/>
                <a:cs typeface="Times New Roman" panose="02020603050405020304" pitchFamily="18" charset="0"/>
              </a:rPr>
              <a:t>請求の一元管理、契約書作成</a:t>
            </a:r>
            <a:r>
              <a:rPr lang="ja-JP" altLang="en-US" sz="1000" u="sng" kern="100" dirty="0">
                <a:solidFill>
                  <a:schemeClr val="accent6">
                    <a:lumMod val="50000"/>
                  </a:schemeClr>
                </a:solidFill>
                <a:latin typeface="UD デジタル 教科書体 N-B" panose="02020700000000000000" pitchFamily="18" charset="-128"/>
                <a:ea typeface="UD デジタル 教科書体 N-B" panose="02020700000000000000" pitchFamily="18" charset="-128"/>
                <a:cs typeface="Times New Roman" panose="02020603050405020304" pitchFamily="18" charset="0"/>
              </a:rPr>
              <a:t>及び</a:t>
            </a:r>
            <a:r>
              <a:rPr lang="ja-JP" altLang="ja-JP" sz="1000" u="sng" kern="100" dirty="0">
                <a:solidFill>
                  <a:schemeClr val="accent6">
                    <a:lumMod val="50000"/>
                  </a:schemeClr>
                </a:solidFill>
                <a:latin typeface="UD デジタル 教科書体 N-B" panose="02020700000000000000" pitchFamily="18" charset="-128"/>
                <a:ea typeface="UD デジタル 教科書体 N-B" panose="02020700000000000000" pitchFamily="18" charset="-128"/>
                <a:cs typeface="Times New Roman" panose="02020603050405020304" pitchFamily="18" charset="0"/>
              </a:rPr>
              <a:t>処理業者との処理方法の確認などの業務を</a:t>
            </a:r>
            <a:r>
              <a:rPr lang="ja-JP" altLang="ja-JP" sz="1000" kern="10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排出事業者</a:t>
            </a:r>
            <a:r>
              <a:rPr lang="ja-JP" altLang="en-US" sz="1000" kern="10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の代理として</a:t>
            </a:r>
            <a:r>
              <a:rPr lang="ja-JP" altLang="ja-JP" sz="1000" kern="10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a:t>
            </a:r>
            <a:r>
              <a:rPr lang="ja-JP" altLang="ja-JP" sz="1000" u="sng" kern="100" dirty="0">
                <a:solidFill>
                  <a:schemeClr val="accent6">
                    <a:lumMod val="50000"/>
                  </a:schemeClr>
                </a:solidFill>
                <a:latin typeface="UD デジタル 教科書体 N-B" panose="02020700000000000000" pitchFamily="18" charset="-128"/>
                <a:ea typeface="UD デジタル 教科書体 N-B" panose="02020700000000000000" pitchFamily="18" charset="-128"/>
                <a:cs typeface="Times New Roman" panose="02020603050405020304" pitchFamily="18" charset="0"/>
              </a:rPr>
              <a:t>行う</a:t>
            </a:r>
            <a:r>
              <a:rPr lang="ja-JP" altLang="en-US" sz="1000" u="sng" kern="100" dirty="0">
                <a:solidFill>
                  <a:schemeClr val="accent6">
                    <a:lumMod val="50000"/>
                  </a:schemeClr>
                </a:solidFill>
                <a:latin typeface="UD デジタル 教科書体 N-B" panose="02020700000000000000" pitchFamily="18" charset="-128"/>
                <a:ea typeface="UD デジタル 教科書体 N-B" panose="02020700000000000000" pitchFamily="18" charset="-128"/>
                <a:cs typeface="Times New Roman" panose="02020603050405020304" pitchFamily="18" charset="0"/>
              </a:rPr>
              <a:t>事業者</a:t>
            </a:r>
            <a:r>
              <a:rPr lang="ja-JP" altLang="ja-JP" sz="1000" u="sng" kern="100" dirty="0">
                <a:solidFill>
                  <a:schemeClr val="accent6">
                    <a:lumMod val="50000"/>
                  </a:schemeClr>
                </a:solidFill>
                <a:latin typeface="UD デジタル 教科書体 N-B" panose="02020700000000000000" pitchFamily="18" charset="-128"/>
                <a:ea typeface="UD デジタル 教科書体 N-B" panose="02020700000000000000" pitchFamily="18" charset="-128"/>
                <a:cs typeface="Times New Roman" panose="02020603050405020304" pitchFamily="18" charset="0"/>
              </a:rPr>
              <a:t>です</a:t>
            </a:r>
            <a:r>
              <a:rPr lang="ja-JP" altLang="ja-JP" sz="1000" kern="100" dirty="0">
                <a:solidFill>
                  <a:schemeClr val="accent6">
                    <a:lumMod val="50000"/>
                  </a:schemeClr>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a:t>
            </a:r>
            <a:endParaRPr lang="en-US" altLang="ja-JP" sz="1000" kern="100" dirty="0">
              <a:solidFill>
                <a:schemeClr val="accent6">
                  <a:lumMod val="50000"/>
                </a:schemeClr>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452A484C-D791-8B23-62BD-7880D6DB22DA}"/>
              </a:ext>
            </a:extLst>
          </p:cNvPr>
          <p:cNvSpPr txBox="1">
            <a:spLocks noGrp="1" noRot="1" noMove="1" noResize="1" noEditPoints="1" noAdjustHandles="1" noChangeArrowheads="1" noChangeShapeType="1"/>
          </p:cNvSpPr>
          <p:nvPr/>
        </p:nvSpPr>
        <p:spPr>
          <a:xfrm>
            <a:off x="3740372" y="4178809"/>
            <a:ext cx="2944720" cy="1141235"/>
          </a:xfrm>
          <a:prstGeom prst="rect">
            <a:avLst/>
          </a:prstGeom>
          <a:solidFill>
            <a:schemeClr val="bg1">
              <a:lumMod val="95000"/>
            </a:schemeClr>
          </a:solidFill>
          <a:ln>
            <a:noFill/>
          </a:ln>
        </p:spPr>
        <p:txBody>
          <a:bodyPr wrap="square" lIns="108000" tIns="0" rIns="108000" bIns="0" rtlCol="0" anchor="ctr" anchorCtr="0">
            <a:noAutofit/>
          </a:bodyPr>
          <a:lstStyle/>
          <a:p>
            <a:pPr>
              <a:lnSpc>
                <a:spcPts val="1200"/>
              </a:lnSpc>
            </a:pPr>
            <a:r>
              <a:rPr lang="ja-JP" altLang="ja-JP" sz="1000" u="sng" kern="100" dirty="0">
                <a:effectLst/>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排出事業者</a:t>
            </a:r>
            <a:r>
              <a:rPr lang="ja-JP" altLang="en-US" sz="1000" u="sng" kern="100" dirty="0">
                <a:effectLst/>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としては</a:t>
            </a:r>
            <a:r>
              <a:rPr lang="ja-JP" altLang="ja-JP" sz="1000" kern="100" dirty="0">
                <a:effectLst/>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、近年の各種リサイクル法の制定や廃棄物の処理方法の複雑化、企業の社会的責任</a:t>
            </a:r>
            <a:r>
              <a:rPr lang="ja-JP" altLang="en-US" sz="1000" kern="100" dirty="0">
                <a:effectLst/>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として</a:t>
            </a:r>
            <a:r>
              <a:rPr lang="en-US" altLang="ja-JP" sz="1000" kern="100" dirty="0">
                <a:effectLst/>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ISO14001</a:t>
            </a:r>
            <a:r>
              <a:rPr lang="ja-JP" altLang="ja-JP" sz="1000" kern="100" dirty="0">
                <a:effectLst/>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等環境</a:t>
            </a:r>
            <a:r>
              <a:rPr lang="ja-JP" altLang="ja-JP" sz="1000" kern="100" spc="-50" dirty="0">
                <a:effectLst/>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マネージメント</a:t>
            </a:r>
            <a:endParaRPr lang="en-US" altLang="ja-JP" sz="1000" kern="100" spc="-50" dirty="0">
              <a:effectLst/>
              <a:latin typeface="UD デジタル 教科書体 N-R" panose="02020400000000000000" pitchFamily="18" charset="-128"/>
              <a:ea typeface="UD デジタル 教科書体 N-R" panose="02020400000000000000" pitchFamily="18" charset="-128"/>
              <a:cs typeface="Times New Roman" panose="02020603050405020304" pitchFamily="18" charset="0"/>
            </a:endParaRPr>
          </a:p>
          <a:p>
            <a:pPr>
              <a:lnSpc>
                <a:spcPts val="1200"/>
              </a:lnSpc>
              <a:spcAft>
                <a:spcPts val="400"/>
              </a:spcAft>
            </a:pPr>
            <a:r>
              <a:rPr lang="ja-JP" altLang="ja-JP" sz="1000" kern="100" dirty="0">
                <a:effectLst/>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システム</a:t>
            </a:r>
            <a:r>
              <a:rPr lang="ja-JP" altLang="en-US" sz="1000" kern="100" dirty="0">
                <a:effectLst/>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の</a:t>
            </a:r>
            <a:r>
              <a:rPr lang="ja-JP" altLang="ja-JP" sz="1000" kern="100" dirty="0">
                <a:effectLst/>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取得</a:t>
            </a:r>
            <a:r>
              <a:rPr lang="ja-JP" altLang="en-US" sz="1000" kern="100" dirty="0">
                <a:effectLst/>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により</a:t>
            </a:r>
            <a:r>
              <a:rPr lang="ja-JP" altLang="ja-JP" sz="1000" kern="100" dirty="0">
                <a:effectLst/>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、その問題点が改めて問われ、</a:t>
            </a:r>
            <a:r>
              <a:rPr lang="ja-JP" altLang="ja-JP" sz="1000" u="sng" kern="100" dirty="0">
                <a:effectLst/>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専門的な助言を外部に求めることが多くなっています</a:t>
            </a:r>
            <a:r>
              <a:rPr lang="ja-JP" altLang="en-US" sz="1000" kern="100" dirty="0">
                <a:effectLst/>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a:t>
            </a:r>
            <a:endParaRPr lang="ja-JP" altLang="ja-JP" sz="1000" kern="100" dirty="0">
              <a:solidFill>
                <a:schemeClr val="accent6">
                  <a:lumMod val="50000"/>
                </a:schemeClr>
              </a:solidFill>
              <a:effectLst/>
              <a:latin typeface="UD デジタル 教科書体 N-R" panose="02020400000000000000" pitchFamily="18" charset="-128"/>
              <a:ea typeface="UD デジタル 教科書体 N-R" panose="02020400000000000000" pitchFamily="18" charset="-128"/>
              <a:cs typeface="Times New Roman" panose="02020603050405020304" pitchFamily="18" charset="0"/>
            </a:endParaRPr>
          </a:p>
        </p:txBody>
      </p:sp>
      <p:pic>
        <p:nvPicPr>
          <p:cNvPr id="13" name="図 12" descr="QR コード&#10;&#10;AI によって生成されたコンテンツは間違っている可能性があります。">
            <a:extLst>
              <a:ext uri="{FF2B5EF4-FFF2-40B4-BE49-F238E27FC236}">
                <a16:creationId xmlns:a16="http://schemas.microsoft.com/office/drawing/2014/main" id="{B1729DC0-30FB-321C-4C84-B07F2F59FFD7}"/>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342387" y="5508535"/>
            <a:ext cx="375207" cy="368835"/>
          </a:xfrm>
          <a:prstGeom prst="rect">
            <a:avLst/>
          </a:prstGeom>
        </p:spPr>
      </p:pic>
      <p:sp>
        <p:nvSpPr>
          <p:cNvPr id="3" name="四角形: 角を丸くする 2">
            <a:extLst>
              <a:ext uri="{FF2B5EF4-FFF2-40B4-BE49-F238E27FC236}">
                <a16:creationId xmlns:a16="http://schemas.microsoft.com/office/drawing/2014/main" id="{7FFEC76F-8E85-04AF-D984-303E3699ABC1}"/>
              </a:ext>
            </a:extLst>
          </p:cNvPr>
          <p:cNvSpPr>
            <a:spLocks noGrp="1" noRot="1" noMove="1" noResize="1" noEditPoints="1" noAdjustHandles="1" noChangeArrowheads="1" noChangeShapeType="1"/>
          </p:cNvSpPr>
          <p:nvPr/>
        </p:nvSpPr>
        <p:spPr>
          <a:xfrm>
            <a:off x="325571" y="881768"/>
            <a:ext cx="1422924" cy="669022"/>
          </a:xfrm>
          <a:prstGeom prst="roundRect">
            <a:avLst>
              <a:gd name="adj" fmla="val 9679"/>
            </a:avLst>
          </a:prstGeom>
          <a:ln w="9525"/>
        </p:spPr>
        <p:style>
          <a:lnRef idx="2">
            <a:schemeClr val="dk1"/>
          </a:lnRef>
          <a:fillRef idx="1">
            <a:schemeClr val="lt1"/>
          </a:fillRef>
          <a:effectRef idx="0">
            <a:schemeClr val="dk1"/>
          </a:effectRef>
          <a:fontRef idx="minor">
            <a:schemeClr val="dk1"/>
          </a:fontRef>
        </p:style>
        <p:txBody>
          <a:bodyPr rtlCol="0" anchor="ctr"/>
          <a:lstStyle/>
          <a:p>
            <a:pPr>
              <a:spcAft>
                <a:spcPts val="600"/>
              </a:spcAft>
            </a:pP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 連絡してきたのは？</a:t>
            </a:r>
            <a:endParaRPr kumimoji="1" lang="en-US" altLang="ja-JP" sz="900" b="1" dirty="0">
              <a:solidFill>
                <a:schemeClr val="tx1"/>
              </a:solidFill>
              <a:latin typeface="HG丸ｺﾞｼｯｸM-PRO" panose="020F0600000000000000" pitchFamily="50" charset="-128"/>
              <a:ea typeface="HG丸ｺﾞｼｯｸM-PRO" panose="020F0600000000000000" pitchFamily="50" charset="-128"/>
            </a:endParaRPr>
          </a:p>
          <a:p>
            <a:pPr>
              <a:spcAft>
                <a:spcPts val="200"/>
              </a:spcAft>
            </a:pPr>
            <a:r>
              <a:rPr kumimoji="1" lang="en-US" altLang="ja-JP" sz="900" b="1" dirty="0">
                <a:solidFill>
                  <a:srgbClr val="0070C0"/>
                </a:solidFill>
                <a:latin typeface="HG丸ｺﾞｼｯｸM-PRO" panose="020F0600000000000000" pitchFamily="50" charset="-128"/>
                <a:ea typeface="HG丸ｺﾞｼｯｸM-PRO" panose="020F0600000000000000" pitchFamily="50" charset="-128"/>
              </a:rPr>
              <a:t> A</a:t>
            </a:r>
            <a:r>
              <a:rPr kumimoji="1" lang="ja-JP" altLang="en-US" sz="900" b="1" dirty="0">
                <a:solidFill>
                  <a:srgbClr val="0070C0"/>
                </a:solidFill>
                <a:latin typeface="HG丸ｺﾞｼｯｸM-PRO" panose="020F0600000000000000" pitchFamily="50" charset="-128"/>
                <a:ea typeface="HG丸ｺﾞｼｯｸM-PRO" panose="020F0600000000000000" pitchFamily="50" charset="-128"/>
              </a:rPr>
              <a:t>： 契約者</a:t>
            </a:r>
            <a:endParaRPr kumimoji="1" lang="en-US" altLang="ja-JP" sz="900" b="1" dirty="0">
              <a:solidFill>
                <a:srgbClr val="0070C0"/>
              </a:solidFill>
              <a:latin typeface="HG丸ｺﾞｼｯｸM-PRO" panose="020F0600000000000000" pitchFamily="50" charset="-128"/>
              <a:ea typeface="HG丸ｺﾞｼｯｸM-PRO" panose="020F0600000000000000" pitchFamily="50" charset="-128"/>
            </a:endParaRPr>
          </a:p>
          <a:p>
            <a:pPr>
              <a:spcAft>
                <a:spcPts val="200"/>
              </a:spcAft>
            </a:pPr>
            <a:r>
              <a:rPr kumimoji="1" lang="en-US" altLang="ja-JP" sz="900" b="1" dirty="0">
                <a:solidFill>
                  <a:schemeClr val="accent2">
                    <a:lumMod val="75000"/>
                  </a:schemeClr>
                </a:solidFill>
                <a:latin typeface="HG丸ｺﾞｼｯｸM-PRO" panose="020F0600000000000000" pitchFamily="50" charset="-128"/>
                <a:ea typeface="HG丸ｺﾞｼｯｸM-PRO" panose="020F0600000000000000" pitchFamily="50" charset="-128"/>
              </a:rPr>
              <a:t> B</a:t>
            </a:r>
            <a:r>
              <a:rPr kumimoji="1" lang="ja-JP" altLang="en-US" sz="900" b="1" dirty="0">
                <a:solidFill>
                  <a:schemeClr val="accent2">
                    <a:lumMod val="75000"/>
                  </a:schemeClr>
                </a:solidFill>
                <a:latin typeface="HG丸ｺﾞｼｯｸM-PRO" panose="020F0600000000000000" pitchFamily="50" charset="-128"/>
                <a:ea typeface="HG丸ｺﾞｼｯｸM-PRO" panose="020F0600000000000000" pitchFamily="50" charset="-128"/>
              </a:rPr>
              <a:t>： 契約者ではない</a:t>
            </a:r>
            <a:endParaRPr kumimoji="1" lang="en-US" altLang="ja-JP" sz="9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23" name="四角形: 角を丸くする 22">
            <a:extLst>
              <a:ext uri="{FF2B5EF4-FFF2-40B4-BE49-F238E27FC236}">
                <a16:creationId xmlns:a16="http://schemas.microsoft.com/office/drawing/2014/main" id="{9C16C56C-0D1C-02ED-1442-5CC8A8B0111D}"/>
              </a:ext>
            </a:extLst>
          </p:cNvPr>
          <p:cNvSpPr>
            <a:spLocks noGrp="1" noRot="1" noMove="1" noResize="1" noEditPoints="1" noAdjustHandles="1" noChangeArrowheads="1" noChangeShapeType="1"/>
          </p:cNvSpPr>
          <p:nvPr/>
        </p:nvSpPr>
        <p:spPr>
          <a:xfrm>
            <a:off x="747473" y="2954466"/>
            <a:ext cx="292039" cy="224715"/>
          </a:xfrm>
          <a:prstGeom prst="roundRect">
            <a:avLst>
              <a:gd name="adj" fmla="val 9679"/>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spcAft>
                <a:spcPts val="200"/>
              </a:spcAft>
            </a:pPr>
            <a:r>
              <a:rPr kumimoji="1" lang="en-US" altLang="ja-JP" sz="1000" b="1" dirty="0">
                <a:solidFill>
                  <a:schemeClr val="accent2">
                    <a:lumMod val="75000"/>
                  </a:schemeClr>
                </a:solidFill>
                <a:latin typeface="HG丸ｺﾞｼｯｸM-PRO" panose="020F0600000000000000" pitchFamily="50" charset="-128"/>
                <a:ea typeface="HG丸ｺﾞｼｯｸM-PRO" panose="020F0600000000000000" pitchFamily="50" charset="-128"/>
              </a:rPr>
              <a:t>B</a:t>
            </a:r>
          </a:p>
        </p:txBody>
      </p:sp>
      <p:sp>
        <p:nvSpPr>
          <p:cNvPr id="27" name="四角形: 角を丸くする 26">
            <a:extLst>
              <a:ext uri="{FF2B5EF4-FFF2-40B4-BE49-F238E27FC236}">
                <a16:creationId xmlns:a16="http://schemas.microsoft.com/office/drawing/2014/main" id="{A312341D-9FF3-59B3-6303-A4F0EDC930A2}"/>
              </a:ext>
            </a:extLst>
          </p:cNvPr>
          <p:cNvSpPr>
            <a:spLocks noGrp="1" noRot="1" noMove="1" noResize="1" noEditPoints="1" noAdjustHandles="1" noChangeArrowheads="1" noChangeShapeType="1"/>
          </p:cNvSpPr>
          <p:nvPr/>
        </p:nvSpPr>
        <p:spPr>
          <a:xfrm>
            <a:off x="2579926" y="2483705"/>
            <a:ext cx="246154" cy="187283"/>
          </a:xfrm>
          <a:prstGeom prst="roundRect">
            <a:avLst>
              <a:gd name="adj" fmla="val 9679"/>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spcAft>
                <a:spcPts val="200"/>
              </a:spcAft>
            </a:pPr>
            <a:r>
              <a:rPr kumimoji="1" lang="en-US" altLang="ja-JP" sz="1000" b="1" dirty="0">
                <a:solidFill>
                  <a:srgbClr val="0070C0"/>
                </a:solidFill>
                <a:latin typeface="HG丸ｺﾞｼｯｸM-PRO" panose="020F0600000000000000" pitchFamily="50" charset="-128"/>
                <a:ea typeface="HG丸ｺﾞｼｯｸM-PRO" panose="020F0600000000000000" pitchFamily="50" charset="-128"/>
              </a:rPr>
              <a:t>E</a:t>
            </a:r>
          </a:p>
        </p:txBody>
      </p:sp>
      <p:sp>
        <p:nvSpPr>
          <p:cNvPr id="28" name="四角形: 角を丸くする 27">
            <a:extLst>
              <a:ext uri="{FF2B5EF4-FFF2-40B4-BE49-F238E27FC236}">
                <a16:creationId xmlns:a16="http://schemas.microsoft.com/office/drawing/2014/main" id="{94E96790-870A-1C0B-ADE9-14F6571E73D0}"/>
              </a:ext>
            </a:extLst>
          </p:cNvPr>
          <p:cNvSpPr>
            <a:spLocks noGrp="1" noRot="1" noMove="1" noResize="1" noEditPoints="1" noAdjustHandles="1" noChangeArrowheads="1" noChangeShapeType="1"/>
          </p:cNvSpPr>
          <p:nvPr/>
        </p:nvSpPr>
        <p:spPr>
          <a:xfrm>
            <a:off x="2360631" y="886201"/>
            <a:ext cx="2113600" cy="669022"/>
          </a:xfrm>
          <a:prstGeom prst="roundRect">
            <a:avLst>
              <a:gd name="adj" fmla="val 9679"/>
            </a:avLst>
          </a:prstGeom>
          <a:ln w="9525"/>
        </p:spPr>
        <p:style>
          <a:lnRef idx="2">
            <a:schemeClr val="dk1"/>
          </a:lnRef>
          <a:fillRef idx="1">
            <a:schemeClr val="lt1"/>
          </a:fillRef>
          <a:effectRef idx="0">
            <a:schemeClr val="dk1"/>
          </a:effectRef>
          <a:fontRef idx="minor">
            <a:schemeClr val="dk1"/>
          </a:fontRef>
        </p:style>
        <p:txBody>
          <a:bodyPr rtlCol="0" anchor="ctr"/>
          <a:lstStyle/>
          <a:p>
            <a:pPr>
              <a:spcAft>
                <a:spcPts val="600"/>
              </a:spcAft>
            </a:pP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 お客様との契約書に解約条項が</a:t>
            </a:r>
            <a:br>
              <a:rPr kumimoji="1" lang="en-US" altLang="ja-JP" sz="900" b="1" dirty="0">
                <a:solidFill>
                  <a:schemeClr val="tx1"/>
                </a:solidFill>
                <a:latin typeface="HG丸ｺﾞｼｯｸM-PRO" panose="020F0600000000000000" pitchFamily="50" charset="-128"/>
                <a:ea typeface="HG丸ｺﾞｼｯｸM-PRO" panose="020F0600000000000000" pitchFamily="50" charset="-128"/>
              </a:rPr>
            </a:br>
            <a:r>
              <a:rPr kumimoji="1" lang="en-US" altLang="ja-JP" sz="9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ありますか？</a:t>
            </a:r>
            <a:endParaRPr kumimoji="1" lang="en-US" altLang="ja-JP" sz="900" b="1" dirty="0">
              <a:solidFill>
                <a:schemeClr val="tx1"/>
              </a:solidFill>
              <a:latin typeface="HG丸ｺﾞｼｯｸM-PRO" panose="020F0600000000000000" pitchFamily="50" charset="-128"/>
              <a:ea typeface="HG丸ｺﾞｼｯｸM-PRO" panose="020F0600000000000000" pitchFamily="50" charset="-128"/>
            </a:endParaRPr>
          </a:p>
          <a:p>
            <a:pPr algn="ctr">
              <a:spcAft>
                <a:spcPts val="200"/>
              </a:spcAft>
            </a:pPr>
            <a:r>
              <a:rPr kumimoji="1" lang="ja-JP" altLang="en-US" sz="900" b="1" dirty="0">
                <a:solidFill>
                  <a:srgbClr val="0070C0"/>
                </a:solidFill>
                <a:latin typeface="HG丸ｺﾞｼｯｸM-PRO" panose="020F0600000000000000" pitchFamily="50" charset="-128"/>
                <a:ea typeface="HG丸ｺﾞｼｯｸM-PRO" panose="020F0600000000000000" pitchFamily="50" charset="-128"/>
              </a:rPr>
              <a:t>Ｃ： ある　　　</a:t>
            </a:r>
            <a:r>
              <a:rPr kumimoji="1" lang="ja-JP" altLang="en-US" sz="900" b="1" dirty="0">
                <a:solidFill>
                  <a:schemeClr val="accent2">
                    <a:lumMod val="75000"/>
                  </a:schemeClr>
                </a:solidFill>
                <a:latin typeface="HG丸ｺﾞｼｯｸM-PRO" panose="020F0600000000000000" pitchFamily="50" charset="-128"/>
                <a:ea typeface="HG丸ｺﾞｼｯｸM-PRO" panose="020F0600000000000000" pitchFamily="50" charset="-128"/>
              </a:rPr>
              <a:t>Ｄ： ない</a:t>
            </a:r>
            <a:endParaRPr kumimoji="1" lang="en-US" altLang="ja-JP" sz="9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31" name="星: 5 pt 30">
            <a:extLst>
              <a:ext uri="{FF2B5EF4-FFF2-40B4-BE49-F238E27FC236}">
                <a16:creationId xmlns:a16="http://schemas.microsoft.com/office/drawing/2014/main" id="{EB7185B7-F586-1E6F-79C7-7C163ACD0C3A}"/>
              </a:ext>
            </a:extLst>
          </p:cNvPr>
          <p:cNvSpPr>
            <a:spLocks noGrp="1" noRot="1" noMove="1" noResize="1" noEditPoints="1" noAdjustHandles="1" noChangeArrowheads="1" noChangeShapeType="1"/>
          </p:cNvSpPr>
          <p:nvPr/>
        </p:nvSpPr>
        <p:spPr>
          <a:xfrm rot="20162035">
            <a:off x="294934" y="2034050"/>
            <a:ext cx="245688" cy="245669"/>
          </a:xfrm>
          <a:custGeom>
            <a:avLst/>
            <a:gdLst>
              <a:gd name="connsiteX0" fmla="*/ 0 w 245688"/>
              <a:gd name="connsiteY0" fmla="*/ 93837 h 245669"/>
              <a:gd name="connsiteX1" fmla="*/ 93845 w 245688"/>
              <a:gd name="connsiteY1" fmla="*/ 93838 h 245669"/>
              <a:gd name="connsiteX2" fmla="*/ 122844 w 245688"/>
              <a:gd name="connsiteY2" fmla="*/ 0 h 245669"/>
              <a:gd name="connsiteX3" fmla="*/ 151843 w 245688"/>
              <a:gd name="connsiteY3" fmla="*/ 93838 h 245669"/>
              <a:gd name="connsiteX4" fmla="*/ 245688 w 245688"/>
              <a:gd name="connsiteY4" fmla="*/ 93837 h 245669"/>
              <a:gd name="connsiteX5" fmla="*/ 169765 w 245688"/>
              <a:gd name="connsiteY5" fmla="*/ 151831 h 245669"/>
              <a:gd name="connsiteX6" fmla="*/ 198766 w 245688"/>
              <a:gd name="connsiteY6" fmla="*/ 245668 h 245669"/>
              <a:gd name="connsiteX7" fmla="*/ 122844 w 245688"/>
              <a:gd name="connsiteY7" fmla="*/ 187673 h 245669"/>
              <a:gd name="connsiteX8" fmla="*/ 46922 w 245688"/>
              <a:gd name="connsiteY8" fmla="*/ 245668 h 245669"/>
              <a:gd name="connsiteX9" fmla="*/ 75923 w 245688"/>
              <a:gd name="connsiteY9" fmla="*/ 151831 h 245669"/>
              <a:gd name="connsiteX10" fmla="*/ 0 w 245688"/>
              <a:gd name="connsiteY10" fmla="*/ 93837 h 24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688" h="245669" fill="none" extrusionOk="0">
                <a:moveTo>
                  <a:pt x="0" y="93837"/>
                </a:moveTo>
                <a:cubicBezTo>
                  <a:pt x="39039" y="101756"/>
                  <a:pt x="68824" y="92623"/>
                  <a:pt x="93845" y="93838"/>
                </a:cubicBezTo>
                <a:cubicBezTo>
                  <a:pt x="109636" y="68087"/>
                  <a:pt x="102399" y="40817"/>
                  <a:pt x="122844" y="0"/>
                </a:cubicBezTo>
                <a:cubicBezTo>
                  <a:pt x="132293" y="22459"/>
                  <a:pt x="139100" y="80187"/>
                  <a:pt x="151843" y="93838"/>
                </a:cubicBezTo>
                <a:cubicBezTo>
                  <a:pt x="174704" y="92208"/>
                  <a:pt x="199728" y="101375"/>
                  <a:pt x="245688" y="93837"/>
                </a:cubicBezTo>
                <a:cubicBezTo>
                  <a:pt x="223385" y="114913"/>
                  <a:pt x="208733" y="129357"/>
                  <a:pt x="169765" y="151831"/>
                </a:cubicBezTo>
                <a:cubicBezTo>
                  <a:pt x="170049" y="170072"/>
                  <a:pt x="193938" y="213383"/>
                  <a:pt x="198766" y="245668"/>
                </a:cubicBezTo>
                <a:cubicBezTo>
                  <a:pt x="177298" y="226510"/>
                  <a:pt x="137270" y="194680"/>
                  <a:pt x="122844" y="187673"/>
                </a:cubicBezTo>
                <a:cubicBezTo>
                  <a:pt x="91874" y="212049"/>
                  <a:pt x="71739" y="221591"/>
                  <a:pt x="46922" y="245668"/>
                </a:cubicBezTo>
                <a:cubicBezTo>
                  <a:pt x="67044" y="205843"/>
                  <a:pt x="77588" y="169802"/>
                  <a:pt x="75923" y="151831"/>
                </a:cubicBezTo>
                <a:cubicBezTo>
                  <a:pt x="59874" y="148646"/>
                  <a:pt x="23317" y="102998"/>
                  <a:pt x="0" y="93837"/>
                </a:cubicBezTo>
                <a:close/>
              </a:path>
              <a:path w="245688" h="245669" stroke="0" extrusionOk="0">
                <a:moveTo>
                  <a:pt x="0" y="93837"/>
                </a:moveTo>
                <a:cubicBezTo>
                  <a:pt x="17321" y="99070"/>
                  <a:pt x="67204" y="100655"/>
                  <a:pt x="93845" y="93838"/>
                </a:cubicBezTo>
                <a:cubicBezTo>
                  <a:pt x="110843" y="60674"/>
                  <a:pt x="114023" y="28797"/>
                  <a:pt x="122844" y="0"/>
                </a:cubicBezTo>
                <a:cubicBezTo>
                  <a:pt x="123102" y="20518"/>
                  <a:pt x="153653" y="78312"/>
                  <a:pt x="151843" y="93838"/>
                </a:cubicBezTo>
                <a:cubicBezTo>
                  <a:pt x="165173" y="99398"/>
                  <a:pt x="235448" y="98977"/>
                  <a:pt x="245688" y="93837"/>
                </a:cubicBezTo>
                <a:cubicBezTo>
                  <a:pt x="220124" y="115909"/>
                  <a:pt x="211932" y="128854"/>
                  <a:pt x="169765" y="151831"/>
                </a:cubicBezTo>
                <a:cubicBezTo>
                  <a:pt x="170164" y="165017"/>
                  <a:pt x="188568" y="212750"/>
                  <a:pt x="198766" y="245668"/>
                </a:cubicBezTo>
                <a:cubicBezTo>
                  <a:pt x="174932" y="222483"/>
                  <a:pt x="126725" y="201319"/>
                  <a:pt x="122844" y="187673"/>
                </a:cubicBezTo>
                <a:cubicBezTo>
                  <a:pt x="92156" y="202578"/>
                  <a:pt x="66673" y="227749"/>
                  <a:pt x="46922" y="245668"/>
                </a:cubicBezTo>
                <a:cubicBezTo>
                  <a:pt x="51725" y="226488"/>
                  <a:pt x="54326" y="192933"/>
                  <a:pt x="75923" y="151831"/>
                </a:cubicBezTo>
                <a:cubicBezTo>
                  <a:pt x="66123" y="133585"/>
                  <a:pt x="11728" y="110008"/>
                  <a:pt x="0" y="93837"/>
                </a:cubicBezTo>
                <a:close/>
              </a:path>
            </a:pathLst>
          </a:custGeom>
          <a:solidFill>
            <a:srgbClr val="FAD9C2"/>
          </a:solidFill>
          <a:ln w="3175">
            <a:noFill/>
            <a:prstDash val="solid"/>
            <a:extLst>
              <a:ext uri="{C807C97D-BFC1-408E-A445-0C87EB9F89A2}">
                <ask:lineSketchStyleProps xmlns:ask="http://schemas.microsoft.com/office/drawing/2018/sketchyshapes" sd="1219033472">
                  <a:prstGeom prst="star5">
                    <a:avLst/>
                  </a:prstGeom>
                  <ask:type>
                    <ask:lineSketchCurved/>
                  </ask:type>
                </ask:lineSketchStyleProps>
              </a:ext>
            </a:extLst>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3622E09C-704C-A6B0-639E-28699E2B3C0F}"/>
              </a:ext>
            </a:extLst>
          </p:cNvPr>
          <p:cNvSpPr>
            <a:spLocks noGrp="1" noRot="1" noMove="1" noResize="1" noEditPoints="1" noAdjustHandles="1" noChangeArrowheads="1" noChangeShapeType="1"/>
          </p:cNvSpPr>
          <p:nvPr/>
        </p:nvSpPr>
        <p:spPr>
          <a:xfrm>
            <a:off x="4628871" y="1345906"/>
            <a:ext cx="292039" cy="224715"/>
          </a:xfrm>
          <a:prstGeom prst="roundRect">
            <a:avLst>
              <a:gd name="adj" fmla="val 9679"/>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spcAft>
                <a:spcPts val="200"/>
              </a:spcAft>
            </a:pPr>
            <a:r>
              <a:rPr kumimoji="1" lang="ja-JP" altLang="en-US" sz="1000" b="1" dirty="0">
                <a:solidFill>
                  <a:schemeClr val="accent2">
                    <a:lumMod val="75000"/>
                  </a:schemeClr>
                </a:solidFill>
                <a:latin typeface="HG丸ｺﾞｼｯｸM-PRO" panose="020F0600000000000000" pitchFamily="50" charset="-128"/>
                <a:ea typeface="HG丸ｺﾞｼｯｸM-PRO" panose="020F0600000000000000" pitchFamily="50" charset="-128"/>
              </a:rPr>
              <a:t>Ｄ</a:t>
            </a:r>
            <a:endParaRPr kumimoji="1" lang="en-US" altLang="ja-JP" sz="10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34" name="星: 5 pt 33">
            <a:extLst>
              <a:ext uri="{FF2B5EF4-FFF2-40B4-BE49-F238E27FC236}">
                <a16:creationId xmlns:a16="http://schemas.microsoft.com/office/drawing/2014/main" id="{1441F231-A527-0D8E-E5E3-B187AF2F1846}"/>
              </a:ext>
            </a:extLst>
          </p:cNvPr>
          <p:cNvSpPr>
            <a:spLocks noGrp="1" noRot="1" noMove="1" noResize="1" noEditPoints="1" noAdjustHandles="1" noChangeArrowheads="1" noChangeShapeType="1"/>
          </p:cNvSpPr>
          <p:nvPr/>
        </p:nvSpPr>
        <p:spPr>
          <a:xfrm rot="297899">
            <a:off x="1341808" y="2777827"/>
            <a:ext cx="245688" cy="245669"/>
          </a:xfrm>
          <a:custGeom>
            <a:avLst/>
            <a:gdLst>
              <a:gd name="connsiteX0" fmla="*/ 0 w 245688"/>
              <a:gd name="connsiteY0" fmla="*/ 93837 h 245669"/>
              <a:gd name="connsiteX1" fmla="*/ 93845 w 245688"/>
              <a:gd name="connsiteY1" fmla="*/ 93838 h 245669"/>
              <a:gd name="connsiteX2" fmla="*/ 122844 w 245688"/>
              <a:gd name="connsiteY2" fmla="*/ 0 h 245669"/>
              <a:gd name="connsiteX3" fmla="*/ 151843 w 245688"/>
              <a:gd name="connsiteY3" fmla="*/ 93838 h 245669"/>
              <a:gd name="connsiteX4" fmla="*/ 245688 w 245688"/>
              <a:gd name="connsiteY4" fmla="*/ 93837 h 245669"/>
              <a:gd name="connsiteX5" fmla="*/ 169765 w 245688"/>
              <a:gd name="connsiteY5" fmla="*/ 151831 h 245669"/>
              <a:gd name="connsiteX6" fmla="*/ 198766 w 245688"/>
              <a:gd name="connsiteY6" fmla="*/ 245668 h 245669"/>
              <a:gd name="connsiteX7" fmla="*/ 122844 w 245688"/>
              <a:gd name="connsiteY7" fmla="*/ 187673 h 245669"/>
              <a:gd name="connsiteX8" fmla="*/ 46922 w 245688"/>
              <a:gd name="connsiteY8" fmla="*/ 245668 h 245669"/>
              <a:gd name="connsiteX9" fmla="*/ 75923 w 245688"/>
              <a:gd name="connsiteY9" fmla="*/ 151831 h 245669"/>
              <a:gd name="connsiteX10" fmla="*/ 0 w 245688"/>
              <a:gd name="connsiteY10" fmla="*/ 93837 h 24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688" h="245669" fill="none" extrusionOk="0">
                <a:moveTo>
                  <a:pt x="0" y="93837"/>
                </a:moveTo>
                <a:cubicBezTo>
                  <a:pt x="39039" y="101756"/>
                  <a:pt x="68824" y="92623"/>
                  <a:pt x="93845" y="93838"/>
                </a:cubicBezTo>
                <a:cubicBezTo>
                  <a:pt x="109636" y="68087"/>
                  <a:pt x="102399" y="40817"/>
                  <a:pt x="122844" y="0"/>
                </a:cubicBezTo>
                <a:cubicBezTo>
                  <a:pt x="132293" y="22459"/>
                  <a:pt x="139100" y="80187"/>
                  <a:pt x="151843" y="93838"/>
                </a:cubicBezTo>
                <a:cubicBezTo>
                  <a:pt x="174704" y="92208"/>
                  <a:pt x="199728" y="101375"/>
                  <a:pt x="245688" y="93837"/>
                </a:cubicBezTo>
                <a:cubicBezTo>
                  <a:pt x="223385" y="114913"/>
                  <a:pt x="208733" y="129357"/>
                  <a:pt x="169765" y="151831"/>
                </a:cubicBezTo>
                <a:cubicBezTo>
                  <a:pt x="170049" y="170072"/>
                  <a:pt x="193938" y="213383"/>
                  <a:pt x="198766" y="245668"/>
                </a:cubicBezTo>
                <a:cubicBezTo>
                  <a:pt x="177298" y="226510"/>
                  <a:pt x="137270" y="194680"/>
                  <a:pt x="122844" y="187673"/>
                </a:cubicBezTo>
                <a:cubicBezTo>
                  <a:pt x="91874" y="212049"/>
                  <a:pt x="71739" y="221591"/>
                  <a:pt x="46922" y="245668"/>
                </a:cubicBezTo>
                <a:cubicBezTo>
                  <a:pt x="67044" y="205843"/>
                  <a:pt x="77588" y="169802"/>
                  <a:pt x="75923" y="151831"/>
                </a:cubicBezTo>
                <a:cubicBezTo>
                  <a:pt x="59874" y="148646"/>
                  <a:pt x="23317" y="102998"/>
                  <a:pt x="0" y="93837"/>
                </a:cubicBezTo>
                <a:close/>
              </a:path>
              <a:path w="245688" h="245669" stroke="0" extrusionOk="0">
                <a:moveTo>
                  <a:pt x="0" y="93837"/>
                </a:moveTo>
                <a:cubicBezTo>
                  <a:pt x="17321" y="99070"/>
                  <a:pt x="67204" y="100655"/>
                  <a:pt x="93845" y="93838"/>
                </a:cubicBezTo>
                <a:cubicBezTo>
                  <a:pt x="110843" y="60674"/>
                  <a:pt x="114023" y="28797"/>
                  <a:pt x="122844" y="0"/>
                </a:cubicBezTo>
                <a:cubicBezTo>
                  <a:pt x="123102" y="20518"/>
                  <a:pt x="153653" y="78312"/>
                  <a:pt x="151843" y="93838"/>
                </a:cubicBezTo>
                <a:cubicBezTo>
                  <a:pt x="165173" y="99398"/>
                  <a:pt x="235448" y="98977"/>
                  <a:pt x="245688" y="93837"/>
                </a:cubicBezTo>
                <a:cubicBezTo>
                  <a:pt x="220124" y="115909"/>
                  <a:pt x="211932" y="128854"/>
                  <a:pt x="169765" y="151831"/>
                </a:cubicBezTo>
                <a:cubicBezTo>
                  <a:pt x="170164" y="165017"/>
                  <a:pt x="188568" y="212750"/>
                  <a:pt x="198766" y="245668"/>
                </a:cubicBezTo>
                <a:cubicBezTo>
                  <a:pt x="174932" y="222483"/>
                  <a:pt x="126725" y="201319"/>
                  <a:pt x="122844" y="187673"/>
                </a:cubicBezTo>
                <a:cubicBezTo>
                  <a:pt x="92156" y="202578"/>
                  <a:pt x="66673" y="227749"/>
                  <a:pt x="46922" y="245668"/>
                </a:cubicBezTo>
                <a:cubicBezTo>
                  <a:pt x="51725" y="226488"/>
                  <a:pt x="54326" y="192933"/>
                  <a:pt x="75923" y="151831"/>
                </a:cubicBezTo>
                <a:cubicBezTo>
                  <a:pt x="66123" y="133585"/>
                  <a:pt x="11728" y="110008"/>
                  <a:pt x="0" y="93837"/>
                </a:cubicBezTo>
                <a:close/>
              </a:path>
            </a:pathLst>
          </a:custGeom>
          <a:solidFill>
            <a:srgbClr val="D3EEF9"/>
          </a:solidFill>
          <a:ln w="3175">
            <a:noFill/>
            <a:prstDash val="solid"/>
            <a:extLst>
              <a:ext uri="{C807C97D-BFC1-408E-A445-0C87EB9F89A2}">
                <ask:lineSketchStyleProps xmlns:ask="http://schemas.microsoft.com/office/drawing/2018/sketchyshapes" sd="1219033472">
                  <a:prstGeom prst="star5">
                    <a:avLst/>
                  </a:prstGeom>
                  <ask:type>
                    <ask:lineSketchCurved/>
                  </ask:type>
                </ask:lineSketchStyleProps>
              </a:ext>
            </a:extLst>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5" name="星: 5 pt 34">
            <a:extLst>
              <a:ext uri="{FF2B5EF4-FFF2-40B4-BE49-F238E27FC236}">
                <a16:creationId xmlns:a16="http://schemas.microsoft.com/office/drawing/2014/main" id="{B61EAC1E-17B3-E0A2-3D54-5FBB5B379055}"/>
              </a:ext>
            </a:extLst>
          </p:cNvPr>
          <p:cNvSpPr>
            <a:spLocks noGrp="1" noRot="1" noMove="1" noResize="1" noEditPoints="1" noAdjustHandles="1" noChangeArrowheads="1" noChangeShapeType="1"/>
          </p:cNvSpPr>
          <p:nvPr/>
        </p:nvSpPr>
        <p:spPr>
          <a:xfrm rot="3853895">
            <a:off x="5327421" y="2353573"/>
            <a:ext cx="245687" cy="245668"/>
          </a:xfrm>
          <a:custGeom>
            <a:avLst/>
            <a:gdLst>
              <a:gd name="connsiteX0" fmla="*/ 0 w 245687"/>
              <a:gd name="connsiteY0" fmla="*/ 93837 h 245668"/>
              <a:gd name="connsiteX1" fmla="*/ 93845 w 245687"/>
              <a:gd name="connsiteY1" fmla="*/ 93837 h 245668"/>
              <a:gd name="connsiteX2" fmla="*/ 122844 w 245687"/>
              <a:gd name="connsiteY2" fmla="*/ 0 h 245668"/>
              <a:gd name="connsiteX3" fmla="*/ 151842 w 245687"/>
              <a:gd name="connsiteY3" fmla="*/ 93837 h 245668"/>
              <a:gd name="connsiteX4" fmla="*/ 245687 w 245687"/>
              <a:gd name="connsiteY4" fmla="*/ 93837 h 245668"/>
              <a:gd name="connsiteX5" fmla="*/ 169765 w 245687"/>
              <a:gd name="connsiteY5" fmla="*/ 151831 h 245668"/>
              <a:gd name="connsiteX6" fmla="*/ 198765 w 245687"/>
              <a:gd name="connsiteY6" fmla="*/ 245667 h 245668"/>
              <a:gd name="connsiteX7" fmla="*/ 122844 w 245687"/>
              <a:gd name="connsiteY7" fmla="*/ 187672 h 245668"/>
              <a:gd name="connsiteX8" fmla="*/ 46922 w 245687"/>
              <a:gd name="connsiteY8" fmla="*/ 245667 h 245668"/>
              <a:gd name="connsiteX9" fmla="*/ 75922 w 245687"/>
              <a:gd name="connsiteY9" fmla="*/ 151831 h 245668"/>
              <a:gd name="connsiteX10" fmla="*/ 0 w 245687"/>
              <a:gd name="connsiteY10" fmla="*/ 93837 h 24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687" h="245668" fill="none" extrusionOk="0">
                <a:moveTo>
                  <a:pt x="0" y="93837"/>
                </a:moveTo>
                <a:cubicBezTo>
                  <a:pt x="39040" y="101756"/>
                  <a:pt x="68825" y="92622"/>
                  <a:pt x="93845" y="93837"/>
                </a:cubicBezTo>
                <a:cubicBezTo>
                  <a:pt x="102428" y="53453"/>
                  <a:pt x="107892" y="42144"/>
                  <a:pt x="122844" y="0"/>
                </a:cubicBezTo>
                <a:cubicBezTo>
                  <a:pt x="123413" y="13592"/>
                  <a:pt x="140712" y="85016"/>
                  <a:pt x="151842" y="93837"/>
                </a:cubicBezTo>
                <a:cubicBezTo>
                  <a:pt x="174704" y="92208"/>
                  <a:pt x="199727" y="101375"/>
                  <a:pt x="245687" y="93837"/>
                </a:cubicBezTo>
                <a:cubicBezTo>
                  <a:pt x="214749" y="122296"/>
                  <a:pt x="185819" y="135433"/>
                  <a:pt x="169765" y="151831"/>
                </a:cubicBezTo>
                <a:cubicBezTo>
                  <a:pt x="172074" y="166044"/>
                  <a:pt x="187658" y="203732"/>
                  <a:pt x="198765" y="245667"/>
                </a:cubicBezTo>
                <a:cubicBezTo>
                  <a:pt x="172017" y="221736"/>
                  <a:pt x="129034" y="200718"/>
                  <a:pt x="122844" y="187672"/>
                </a:cubicBezTo>
                <a:cubicBezTo>
                  <a:pt x="91874" y="212048"/>
                  <a:pt x="71739" y="221590"/>
                  <a:pt x="46922" y="245667"/>
                </a:cubicBezTo>
                <a:cubicBezTo>
                  <a:pt x="66834" y="202410"/>
                  <a:pt x="61396" y="195556"/>
                  <a:pt x="75922" y="151831"/>
                </a:cubicBezTo>
                <a:cubicBezTo>
                  <a:pt x="60085" y="137648"/>
                  <a:pt x="28101" y="122454"/>
                  <a:pt x="0" y="93837"/>
                </a:cubicBezTo>
                <a:close/>
              </a:path>
              <a:path w="245687" h="245668" stroke="0" extrusionOk="0">
                <a:moveTo>
                  <a:pt x="0" y="93837"/>
                </a:moveTo>
                <a:cubicBezTo>
                  <a:pt x="17322" y="99069"/>
                  <a:pt x="67205" y="100655"/>
                  <a:pt x="93845" y="93837"/>
                </a:cubicBezTo>
                <a:cubicBezTo>
                  <a:pt x="97121" y="70401"/>
                  <a:pt x="104844" y="34491"/>
                  <a:pt x="122844" y="0"/>
                </a:cubicBezTo>
                <a:cubicBezTo>
                  <a:pt x="129327" y="46803"/>
                  <a:pt x="142758" y="85805"/>
                  <a:pt x="151842" y="93837"/>
                </a:cubicBezTo>
                <a:cubicBezTo>
                  <a:pt x="165173" y="99397"/>
                  <a:pt x="235448" y="98977"/>
                  <a:pt x="245687" y="93837"/>
                </a:cubicBezTo>
                <a:cubicBezTo>
                  <a:pt x="227438" y="98843"/>
                  <a:pt x="185705" y="139886"/>
                  <a:pt x="169765" y="151831"/>
                </a:cubicBezTo>
                <a:cubicBezTo>
                  <a:pt x="177473" y="197332"/>
                  <a:pt x="190884" y="227887"/>
                  <a:pt x="198765" y="245667"/>
                </a:cubicBezTo>
                <a:cubicBezTo>
                  <a:pt x="186754" y="231123"/>
                  <a:pt x="157051" y="210714"/>
                  <a:pt x="122844" y="187672"/>
                </a:cubicBezTo>
                <a:cubicBezTo>
                  <a:pt x="92156" y="202577"/>
                  <a:pt x="66673" y="227748"/>
                  <a:pt x="46922" y="245667"/>
                </a:cubicBezTo>
                <a:cubicBezTo>
                  <a:pt x="52882" y="213760"/>
                  <a:pt x="59843" y="182950"/>
                  <a:pt x="75922" y="151831"/>
                </a:cubicBezTo>
                <a:cubicBezTo>
                  <a:pt x="49926" y="136954"/>
                  <a:pt x="37198" y="117456"/>
                  <a:pt x="0" y="93837"/>
                </a:cubicBezTo>
                <a:close/>
              </a:path>
            </a:pathLst>
          </a:custGeom>
          <a:solidFill>
            <a:srgbClr val="FAD9C2"/>
          </a:solidFill>
          <a:ln w="3175">
            <a:noFill/>
            <a:prstDash val="solid"/>
            <a:extLst>
              <a:ext uri="{C807C97D-BFC1-408E-A445-0C87EB9F89A2}">
                <ask:lineSketchStyleProps xmlns:ask="http://schemas.microsoft.com/office/drawing/2018/sketchyshapes" sd="1219033472">
                  <a:prstGeom prst="star5">
                    <a:avLst/>
                  </a:prstGeom>
                  <ask:type>
                    <ask:lineSketchCurved/>
                  </ask:type>
                </ask:lineSketchStyleProps>
              </a:ext>
            </a:extLst>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4EE25954-8AB4-F390-D55A-44379D253817}"/>
              </a:ext>
            </a:extLst>
          </p:cNvPr>
          <p:cNvSpPr>
            <a:spLocks noGrp="1" noRot="1" noMove="1" noResize="1" noEditPoints="1" noAdjustHandles="1" noChangeArrowheads="1" noChangeShapeType="1"/>
          </p:cNvSpPr>
          <p:nvPr/>
        </p:nvSpPr>
        <p:spPr>
          <a:xfrm>
            <a:off x="3153633" y="1634958"/>
            <a:ext cx="246154" cy="187283"/>
          </a:xfrm>
          <a:prstGeom prst="roundRect">
            <a:avLst>
              <a:gd name="adj" fmla="val 9679"/>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spcAft>
                <a:spcPts val="200"/>
              </a:spcAft>
            </a:pPr>
            <a:r>
              <a:rPr kumimoji="1" lang="en-US" altLang="ja-JP" sz="1000" b="1" dirty="0">
                <a:solidFill>
                  <a:srgbClr val="0070C0"/>
                </a:solidFill>
                <a:latin typeface="HG丸ｺﾞｼｯｸM-PRO" panose="020F0600000000000000" pitchFamily="50" charset="-128"/>
                <a:ea typeface="HG丸ｺﾞｼｯｸM-PRO" panose="020F0600000000000000" pitchFamily="50" charset="-128"/>
              </a:rPr>
              <a:t>C</a:t>
            </a:r>
          </a:p>
        </p:txBody>
      </p:sp>
      <p:sp>
        <p:nvSpPr>
          <p:cNvPr id="37" name="星: 5 pt 36">
            <a:extLst>
              <a:ext uri="{FF2B5EF4-FFF2-40B4-BE49-F238E27FC236}">
                <a16:creationId xmlns:a16="http://schemas.microsoft.com/office/drawing/2014/main" id="{6EA986B9-B96B-DF05-2A48-D422E941E3B6}"/>
              </a:ext>
            </a:extLst>
          </p:cNvPr>
          <p:cNvSpPr>
            <a:spLocks noGrp="1" noRot="1" noMove="1" noResize="1" noEditPoints="1" noAdjustHandles="1" noChangeArrowheads="1" noChangeShapeType="1"/>
          </p:cNvSpPr>
          <p:nvPr/>
        </p:nvSpPr>
        <p:spPr>
          <a:xfrm rot="21437908">
            <a:off x="3476488" y="1614444"/>
            <a:ext cx="252665" cy="267788"/>
          </a:xfrm>
          <a:custGeom>
            <a:avLst/>
            <a:gdLst>
              <a:gd name="connsiteX0" fmla="*/ 0 w 252665"/>
              <a:gd name="connsiteY0" fmla="*/ 102286 h 267788"/>
              <a:gd name="connsiteX1" fmla="*/ 96510 w 252665"/>
              <a:gd name="connsiteY1" fmla="*/ 102286 h 267788"/>
              <a:gd name="connsiteX2" fmla="*/ 126333 w 252665"/>
              <a:gd name="connsiteY2" fmla="*/ 0 h 267788"/>
              <a:gd name="connsiteX3" fmla="*/ 156155 w 252665"/>
              <a:gd name="connsiteY3" fmla="*/ 102286 h 267788"/>
              <a:gd name="connsiteX4" fmla="*/ 252665 w 252665"/>
              <a:gd name="connsiteY4" fmla="*/ 102286 h 267788"/>
              <a:gd name="connsiteX5" fmla="*/ 174586 w 252665"/>
              <a:gd name="connsiteY5" fmla="*/ 165501 h 267788"/>
              <a:gd name="connsiteX6" fmla="*/ 204410 w 252665"/>
              <a:gd name="connsiteY6" fmla="*/ 267787 h 267788"/>
              <a:gd name="connsiteX7" fmla="*/ 126333 w 252665"/>
              <a:gd name="connsiteY7" fmla="*/ 204570 h 267788"/>
              <a:gd name="connsiteX8" fmla="*/ 48255 w 252665"/>
              <a:gd name="connsiteY8" fmla="*/ 267787 h 267788"/>
              <a:gd name="connsiteX9" fmla="*/ 78079 w 252665"/>
              <a:gd name="connsiteY9" fmla="*/ 165501 h 267788"/>
              <a:gd name="connsiteX10" fmla="*/ 0 w 252665"/>
              <a:gd name="connsiteY10" fmla="*/ 102286 h 26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665" h="267788" fill="none" extrusionOk="0">
                <a:moveTo>
                  <a:pt x="0" y="102286"/>
                </a:moveTo>
                <a:cubicBezTo>
                  <a:pt x="12444" y="106364"/>
                  <a:pt x="58977" y="109277"/>
                  <a:pt x="96510" y="102286"/>
                </a:cubicBezTo>
                <a:cubicBezTo>
                  <a:pt x="110319" y="81498"/>
                  <a:pt x="116320" y="39302"/>
                  <a:pt x="126333" y="0"/>
                </a:cubicBezTo>
                <a:cubicBezTo>
                  <a:pt x="135649" y="18264"/>
                  <a:pt x="150381" y="64917"/>
                  <a:pt x="156155" y="102286"/>
                </a:cubicBezTo>
                <a:cubicBezTo>
                  <a:pt x="166906" y="95523"/>
                  <a:pt x="224224" y="104656"/>
                  <a:pt x="252665" y="102286"/>
                </a:cubicBezTo>
                <a:cubicBezTo>
                  <a:pt x="220679" y="129574"/>
                  <a:pt x="194991" y="151628"/>
                  <a:pt x="174586" y="165501"/>
                </a:cubicBezTo>
                <a:cubicBezTo>
                  <a:pt x="174194" y="181422"/>
                  <a:pt x="200288" y="257849"/>
                  <a:pt x="204410" y="267787"/>
                </a:cubicBezTo>
                <a:cubicBezTo>
                  <a:pt x="195151" y="262976"/>
                  <a:pt x="162301" y="233102"/>
                  <a:pt x="126333" y="204570"/>
                </a:cubicBezTo>
                <a:cubicBezTo>
                  <a:pt x="102654" y="222799"/>
                  <a:pt x="81975" y="245977"/>
                  <a:pt x="48255" y="267787"/>
                </a:cubicBezTo>
                <a:cubicBezTo>
                  <a:pt x="56110" y="255353"/>
                  <a:pt x="82592" y="180036"/>
                  <a:pt x="78079" y="165501"/>
                </a:cubicBezTo>
                <a:cubicBezTo>
                  <a:pt x="63189" y="162188"/>
                  <a:pt x="28002" y="130293"/>
                  <a:pt x="0" y="102286"/>
                </a:cubicBezTo>
                <a:close/>
              </a:path>
              <a:path w="252665" h="267788" stroke="0" extrusionOk="0">
                <a:moveTo>
                  <a:pt x="0" y="102286"/>
                </a:moveTo>
                <a:cubicBezTo>
                  <a:pt x="29364" y="95338"/>
                  <a:pt x="75707" y="100096"/>
                  <a:pt x="96510" y="102286"/>
                </a:cubicBezTo>
                <a:cubicBezTo>
                  <a:pt x="107378" y="60827"/>
                  <a:pt x="111180" y="44663"/>
                  <a:pt x="126333" y="0"/>
                </a:cubicBezTo>
                <a:cubicBezTo>
                  <a:pt x="140662" y="15549"/>
                  <a:pt x="153668" y="73585"/>
                  <a:pt x="156155" y="102286"/>
                </a:cubicBezTo>
                <a:cubicBezTo>
                  <a:pt x="167462" y="99756"/>
                  <a:pt x="218300" y="96139"/>
                  <a:pt x="252665" y="102286"/>
                </a:cubicBezTo>
                <a:cubicBezTo>
                  <a:pt x="225536" y="121241"/>
                  <a:pt x="188854" y="161311"/>
                  <a:pt x="174586" y="165501"/>
                </a:cubicBezTo>
                <a:cubicBezTo>
                  <a:pt x="185393" y="191765"/>
                  <a:pt x="201470" y="237535"/>
                  <a:pt x="204410" y="267787"/>
                </a:cubicBezTo>
                <a:cubicBezTo>
                  <a:pt x="181397" y="248925"/>
                  <a:pt x="161187" y="232704"/>
                  <a:pt x="126333" y="204570"/>
                </a:cubicBezTo>
                <a:cubicBezTo>
                  <a:pt x="93515" y="233682"/>
                  <a:pt x="87124" y="243749"/>
                  <a:pt x="48255" y="267787"/>
                </a:cubicBezTo>
                <a:cubicBezTo>
                  <a:pt x="61963" y="224792"/>
                  <a:pt x="62260" y="206695"/>
                  <a:pt x="78079" y="165501"/>
                </a:cubicBezTo>
                <a:cubicBezTo>
                  <a:pt x="62183" y="145122"/>
                  <a:pt x="12689" y="114057"/>
                  <a:pt x="0" y="102286"/>
                </a:cubicBezTo>
                <a:close/>
              </a:path>
            </a:pathLst>
          </a:custGeom>
          <a:solidFill>
            <a:srgbClr val="D3EEF9"/>
          </a:solidFill>
          <a:ln w="3175">
            <a:noFill/>
            <a:prstDash val="solid"/>
            <a:extLst>
              <a:ext uri="{C807C97D-BFC1-408E-A445-0C87EB9F89A2}">
                <ask:lineSketchStyleProps xmlns:ask="http://schemas.microsoft.com/office/drawing/2018/sketchyshapes" sd="1219033472">
                  <a:prstGeom prst="star5">
                    <a:avLst/>
                  </a:prstGeom>
                  <ask:type>
                    <ask:lineSketchCurved/>
                  </ask:type>
                </ask:lineSketchStyleProps>
              </a:ext>
            </a:extLst>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2E25A9D6-ACDB-6B8B-452B-D04B531483D8}"/>
              </a:ext>
            </a:extLst>
          </p:cNvPr>
          <p:cNvSpPr>
            <a:spLocks noGrp="1" noRot="1" noMove="1" noResize="1" noEditPoints="1" noAdjustHandles="1" noChangeArrowheads="1" noChangeShapeType="1"/>
          </p:cNvSpPr>
          <p:nvPr/>
        </p:nvSpPr>
        <p:spPr>
          <a:xfrm>
            <a:off x="1247488" y="1885954"/>
            <a:ext cx="3226041" cy="516990"/>
          </a:xfrm>
          <a:prstGeom prst="roundRect">
            <a:avLst>
              <a:gd name="adj" fmla="val 9679"/>
            </a:avLst>
          </a:prstGeom>
          <a:ln w="9525"/>
        </p:spPr>
        <p:style>
          <a:lnRef idx="2">
            <a:schemeClr val="dk1"/>
          </a:lnRef>
          <a:fillRef idx="1">
            <a:schemeClr val="lt1"/>
          </a:fillRef>
          <a:effectRef idx="0">
            <a:schemeClr val="dk1"/>
          </a:effectRef>
          <a:fontRef idx="minor">
            <a:schemeClr val="dk1"/>
          </a:fontRef>
        </p:style>
        <p:txBody>
          <a:bodyPr rtlCol="0" anchor="ctr"/>
          <a:lstStyle/>
          <a:p>
            <a:pPr>
              <a:spcAft>
                <a:spcPts val="600"/>
              </a:spcAft>
            </a:pP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 今回の契約解除通知は、解約条項に違反していますか？</a:t>
            </a:r>
            <a:endParaRPr kumimoji="1" lang="en-US" altLang="ja-JP" sz="9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900" b="1" dirty="0">
                <a:solidFill>
                  <a:srgbClr val="0070C0"/>
                </a:solidFill>
                <a:latin typeface="HG丸ｺﾞｼｯｸM-PRO" panose="020F0600000000000000" pitchFamily="50" charset="-128"/>
                <a:ea typeface="HG丸ｺﾞｼｯｸM-PRO" panose="020F0600000000000000" pitchFamily="50" charset="-128"/>
              </a:rPr>
              <a:t>Ｅ： している　　　　　</a:t>
            </a:r>
            <a:r>
              <a:rPr kumimoji="1" lang="ja-JP" altLang="en-US" sz="900" b="1" dirty="0">
                <a:solidFill>
                  <a:schemeClr val="accent2">
                    <a:lumMod val="75000"/>
                  </a:schemeClr>
                </a:solidFill>
                <a:latin typeface="HG丸ｺﾞｼｯｸM-PRO" panose="020F0600000000000000" pitchFamily="50" charset="-128"/>
                <a:ea typeface="HG丸ｺﾞｼｯｸM-PRO" panose="020F0600000000000000" pitchFamily="50" charset="-128"/>
              </a:rPr>
              <a:t>Ｆ： していない</a:t>
            </a:r>
            <a:endParaRPr kumimoji="1" lang="en-US" altLang="ja-JP" sz="9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41" name="矢印: ストライプ 40">
            <a:extLst>
              <a:ext uri="{FF2B5EF4-FFF2-40B4-BE49-F238E27FC236}">
                <a16:creationId xmlns:a16="http://schemas.microsoft.com/office/drawing/2014/main" id="{59E2EDA1-9B92-1C45-7A3D-3A5D9FFD477E}"/>
              </a:ext>
            </a:extLst>
          </p:cNvPr>
          <p:cNvSpPr>
            <a:spLocks noGrp="1" noRot="1" noMove="1" noResize="1" noEditPoints="1" noAdjustHandles="1" noChangeArrowheads="1" noChangeShapeType="1"/>
          </p:cNvSpPr>
          <p:nvPr/>
        </p:nvSpPr>
        <p:spPr>
          <a:xfrm>
            <a:off x="4668632" y="1154989"/>
            <a:ext cx="212520" cy="172717"/>
          </a:xfrm>
          <a:prstGeom prst="stripedRightArrow">
            <a:avLst>
              <a:gd name="adj1" fmla="val 22320"/>
              <a:gd name="adj2" fmla="val 60861"/>
            </a:avLst>
          </a:prstGeom>
          <a:solidFill>
            <a:schemeClr val="accent2">
              <a:lumMod val="75000"/>
              <a:alpha val="40000"/>
            </a:schemeClr>
          </a:solidFill>
          <a:ln>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42" name="矢印: ストライプ 41">
            <a:extLst>
              <a:ext uri="{FF2B5EF4-FFF2-40B4-BE49-F238E27FC236}">
                <a16:creationId xmlns:a16="http://schemas.microsoft.com/office/drawing/2014/main" id="{49FFAD96-B102-6B77-C5C3-123A85FAF87A}"/>
              </a:ext>
            </a:extLst>
          </p:cNvPr>
          <p:cNvSpPr>
            <a:spLocks noGrp="1" noRot="1" noMove="1" noResize="1" noEditPoints="1" noAdjustHandles="1" noChangeArrowheads="1" noChangeShapeType="1"/>
          </p:cNvSpPr>
          <p:nvPr/>
        </p:nvSpPr>
        <p:spPr>
          <a:xfrm>
            <a:off x="1948962" y="1157983"/>
            <a:ext cx="212520" cy="172717"/>
          </a:xfrm>
          <a:prstGeom prst="stripedRightArrow">
            <a:avLst>
              <a:gd name="adj1" fmla="val 22320"/>
              <a:gd name="adj2" fmla="val 60861"/>
            </a:avLst>
          </a:prstGeom>
          <a:solidFill>
            <a:srgbClr val="0070C0">
              <a:alpha val="40000"/>
            </a:srgbClr>
          </a:solidFill>
          <a:ln>
            <a:solidFill>
              <a:schemeClr val="accent5">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44" name="星: 5 pt 43">
            <a:extLst>
              <a:ext uri="{FF2B5EF4-FFF2-40B4-BE49-F238E27FC236}">
                <a16:creationId xmlns:a16="http://schemas.microsoft.com/office/drawing/2014/main" id="{9D18AEC8-E2E2-1993-5629-53EF10E5783E}"/>
              </a:ext>
            </a:extLst>
          </p:cNvPr>
          <p:cNvSpPr>
            <a:spLocks noGrp="1" noRot="1" noMove="1" noResize="1" noEditPoints="1" noAdjustHandles="1" noChangeArrowheads="1" noChangeShapeType="1"/>
          </p:cNvSpPr>
          <p:nvPr/>
        </p:nvSpPr>
        <p:spPr>
          <a:xfrm rot="21124193">
            <a:off x="1939847" y="891208"/>
            <a:ext cx="245688" cy="245669"/>
          </a:xfrm>
          <a:custGeom>
            <a:avLst/>
            <a:gdLst>
              <a:gd name="connsiteX0" fmla="*/ 0 w 245688"/>
              <a:gd name="connsiteY0" fmla="*/ 93837 h 245669"/>
              <a:gd name="connsiteX1" fmla="*/ 93845 w 245688"/>
              <a:gd name="connsiteY1" fmla="*/ 93838 h 245669"/>
              <a:gd name="connsiteX2" fmla="*/ 122844 w 245688"/>
              <a:gd name="connsiteY2" fmla="*/ 0 h 245669"/>
              <a:gd name="connsiteX3" fmla="*/ 151843 w 245688"/>
              <a:gd name="connsiteY3" fmla="*/ 93838 h 245669"/>
              <a:gd name="connsiteX4" fmla="*/ 245688 w 245688"/>
              <a:gd name="connsiteY4" fmla="*/ 93837 h 245669"/>
              <a:gd name="connsiteX5" fmla="*/ 169765 w 245688"/>
              <a:gd name="connsiteY5" fmla="*/ 151831 h 245669"/>
              <a:gd name="connsiteX6" fmla="*/ 198766 w 245688"/>
              <a:gd name="connsiteY6" fmla="*/ 245668 h 245669"/>
              <a:gd name="connsiteX7" fmla="*/ 122844 w 245688"/>
              <a:gd name="connsiteY7" fmla="*/ 187673 h 245669"/>
              <a:gd name="connsiteX8" fmla="*/ 46922 w 245688"/>
              <a:gd name="connsiteY8" fmla="*/ 245668 h 245669"/>
              <a:gd name="connsiteX9" fmla="*/ 75923 w 245688"/>
              <a:gd name="connsiteY9" fmla="*/ 151831 h 245669"/>
              <a:gd name="connsiteX10" fmla="*/ 0 w 245688"/>
              <a:gd name="connsiteY10" fmla="*/ 93837 h 24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688" h="245669" fill="none" extrusionOk="0">
                <a:moveTo>
                  <a:pt x="0" y="93837"/>
                </a:moveTo>
                <a:cubicBezTo>
                  <a:pt x="39039" y="101756"/>
                  <a:pt x="68824" y="92623"/>
                  <a:pt x="93845" y="93838"/>
                </a:cubicBezTo>
                <a:cubicBezTo>
                  <a:pt x="109636" y="68087"/>
                  <a:pt x="102399" y="40817"/>
                  <a:pt x="122844" y="0"/>
                </a:cubicBezTo>
                <a:cubicBezTo>
                  <a:pt x="132293" y="22459"/>
                  <a:pt x="139100" y="80187"/>
                  <a:pt x="151843" y="93838"/>
                </a:cubicBezTo>
                <a:cubicBezTo>
                  <a:pt x="174704" y="92208"/>
                  <a:pt x="199728" y="101375"/>
                  <a:pt x="245688" y="93837"/>
                </a:cubicBezTo>
                <a:cubicBezTo>
                  <a:pt x="223385" y="114913"/>
                  <a:pt x="208733" y="129357"/>
                  <a:pt x="169765" y="151831"/>
                </a:cubicBezTo>
                <a:cubicBezTo>
                  <a:pt x="170049" y="170072"/>
                  <a:pt x="193938" y="213383"/>
                  <a:pt x="198766" y="245668"/>
                </a:cubicBezTo>
                <a:cubicBezTo>
                  <a:pt x="177298" y="226510"/>
                  <a:pt x="137270" y="194680"/>
                  <a:pt x="122844" y="187673"/>
                </a:cubicBezTo>
                <a:cubicBezTo>
                  <a:pt x="91874" y="212049"/>
                  <a:pt x="71739" y="221591"/>
                  <a:pt x="46922" y="245668"/>
                </a:cubicBezTo>
                <a:cubicBezTo>
                  <a:pt x="67044" y="205843"/>
                  <a:pt x="77588" y="169802"/>
                  <a:pt x="75923" y="151831"/>
                </a:cubicBezTo>
                <a:cubicBezTo>
                  <a:pt x="59874" y="148646"/>
                  <a:pt x="23317" y="102998"/>
                  <a:pt x="0" y="93837"/>
                </a:cubicBezTo>
                <a:close/>
              </a:path>
              <a:path w="245688" h="245669" stroke="0" extrusionOk="0">
                <a:moveTo>
                  <a:pt x="0" y="93837"/>
                </a:moveTo>
                <a:cubicBezTo>
                  <a:pt x="17321" y="99070"/>
                  <a:pt x="67204" y="100655"/>
                  <a:pt x="93845" y="93838"/>
                </a:cubicBezTo>
                <a:cubicBezTo>
                  <a:pt x="110843" y="60674"/>
                  <a:pt x="114023" y="28797"/>
                  <a:pt x="122844" y="0"/>
                </a:cubicBezTo>
                <a:cubicBezTo>
                  <a:pt x="123102" y="20518"/>
                  <a:pt x="153653" y="78312"/>
                  <a:pt x="151843" y="93838"/>
                </a:cubicBezTo>
                <a:cubicBezTo>
                  <a:pt x="165173" y="99398"/>
                  <a:pt x="235448" y="98977"/>
                  <a:pt x="245688" y="93837"/>
                </a:cubicBezTo>
                <a:cubicBezTo>
                  <a:pt x="220124" y="115909"/>
                  <a:pt x="211932" y="128854"/>
                  <a:pt x="169765" y="151831"/>
                </a:cubicBezTo>
                <a:cubicBezTo>
                  <a:pt x="170164" y="165017"/>
                  <a:pt x="188568" y="212750"/>
                  <a:pt x="198766" y="245668"/>
                </a:cubicBezTo>
                <a:cubicBezTo>
                  <a:pt x="174932" y="222483"/>
                  <a:pt x="126725" y="201319"/>
                  <a:pt x="122844" y="187673"/>
                </a:cubicBezTo>
                <a:cubicBezTo>
                  <a:pt x="92156" y="202578"/>
                  <a:pt x="66673" y="227749"/>
                  <a:pt x="46922" y="245668"/>
                </a:cubicBezTo>
                <a:cubicBezTo>
                  <a:pt x="51725" y="226488"/>
                  <a:pt x="54326" y="192933"/>
                  <a:pt x="75923" y="151831"/>
                </a:cubicBezTo>
                <a:cubicBezTo>
                  <a:pt x="66123" y="133585"/>
                  <a:pt x="11728" y="110008"/>
                  <a:pt x="0" y="93837"/>
                </a:cubicBezTo>
                <a:close/>
              </a:path>
            </a:pathLst>
          </a:custGeom>
          <a:solidFill>
            <a:srgbClr val="D3EEF9"/>
          </a:solidFill>
          <a:ln w="3175">
            <a:noFill/>
            <a:prstDash val="solid"/>
            <a:extLst>
              <a:ext uri="{C807C97D-BFC1-408E-A445-0C87EB9F89A2}">
                <ask:lineSketchStyleProps xmlns:ask="http://schemas.microsoft.com/office/drawing/2018/sketchyshapes" sd="1219033472">
                  <a:prstGeom prst="star5">
                    <a:avLst/>
                  </a:prstGeom>
                  <ask:type>
                    <ask:lineSketchCurved/>
                  </ask:type>
                </ask:lineSketchStyleProps>
              </a:ext>
            </a:extLst>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163DA89A-5A4B-C021-5258-4245EFFEA2B6}"/>
              </a:ext>
            </a:extLst>
          </p:cNvPr>
          <p:cNvSpPr>
            <a:spLocks noGrp="1" noRot="1" noMove="1" noResize="1" noEditPoints="1" noAdjustHandles="1" noChangeArrowheads="1" noChangeShapeType="1"/>
          </p:cNvSpPr>
          <p:nvPr/>
        </p:nvSpPr>
        <p:spPr>
          <a:xfrm>
            <a:off x="1907818" y="1383338"/>
            <a:ext cx="246154" cy="187283"/>
          </a:xfrm>
          <a:prstGeom prst="roundRect">
            <a:avLst>
              <a:gd name="adj" fmla="val 9679"/>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spcAft>
                <a:spcPts val="200"/>
              </a:spcAft>
            </a:pPr>
            <a:r>
              <a:rPr kumimoji="1" lang="en-US" altLang="ja-JP" sz="1000" b="1" dirty="0">
                <a:solidFill>
                  <a:srgbClr val="0070C0"/>
                </a:solidFill>
                <a:latin typeface="HG丸ｺﾞｼｯｸM-PRO" panose="020F0600000000000000" pitchFamily="50" charset="-128"/>
                <a:ea typeface="HG丸ｺﾞｼｯｸM-PRO" panose="020F0600000000000000" pitchFamily="50" charset="-128"/>
              </a:rPr>
              <a:t>A</a:t>
            </a:r>
          </a:p>
        </p:txBody>
      </p:sp>
      <p:sp>
        <p:nvSpPr>
          <p:cNvPr id="47" name="矢印: ストライプ 46">
            <a:extLst>
              <a:ext uri="{FF2B5EF4-FFF2-40B4-BE49-F238E27FC236}">
                <a16:creationId xmlns:a16="http://schemas.microsoft.com/office/drawing/2014/main" id="{1CB42CEB-7D62-057B-68E2-FC066DC41A7B}"/>
              </a:ext>
            </a:extLst>
          </p:cNvPr>
          <p:cNvSpPr>
            <a:spLocks noGrp="1" noRot="1" noMove="1" noResize="1" noEditPoints="1" noAdjustHandles="1" noChangeArrowheads="1" noChangeShapeType="1"/>
          </p:cNvSpPr>
          <p:nvPr/>
        </p:nvSpPr>
        <p:spPr>
          <a:xfrm rot="5400000">
            <a:off x="2942422" y="1645762"/>
            <a:ext cx="212519" cy="172716"/>
          </a:xfrm>
          <a:prstGeom prst="stripedRightArrow">
            <a:avLst>
              <a:gd name="adj1" fmla="val 22320"/>
              <a:gd name="adj2" fmla="val 60861"/>
            </a:avLst>
          </a:prstGeom>
          <a:solidFill>
            <a:srgbClr val="0070C0">
              <a:alpha val="40000"/>
            </a:srgbClr>
          </a:solidFill>
          <a:ln>
            <a:solidFill>
              <a:schemeClr val="accent5">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48" name="矢印: 折線 47">
            <a:extLst>
              <a:ext uri="{FF2B5EF4-FFF2-40B4-BE49-F238E27FC236}">
                <a16:creationId xmlns:a16="http://schemas.microsoft.com/office/drawing/2014/main" id="{6A0726AD-C311-BDB0-0AE4-4C9EEA389DF6}"/>
              </a:ext>
            </a:extLst>
          </p:cNvPr>
          <p:cNvSpPr>
            <a:spLocks noGrp="1" noRot="1" noMove="1" noResize="1" noEditPoints="1" noAdjustHandles="1" noChangeArrowheads="1" noChangeShapeType="1"/>
          </p:cNvSpPr>
          <p:nvPr/>
        </p:nvSpPr>
        <p:spPr>
          <a:xfrm flipV="1">
            <a:off x="595654" y="1625860"/>
            <a:ext cx="324297" cy="1726630"/>
          </a:xfrm>
          <a:prstGeom prst="bentArrow">
            <a:avLst>
              <a:gd name="adj1" fmla="val 17503"/>
              <a:gd name="adj2" fmla="val 24649"/>
              <a:gd name="adj3" fmla="val 34840"/>
              <a:gd name="adj4" fmla="val 45156"/>
            </a:avLst>
          </a:prstGeom>
          <a:solidFill>
            <a:schemeClr val="accent2">
              <a:lumMod val="75000"/>
              <a:alpha val="40000"/>
            </a:schemeClr>
          </a:solidFill>
          <a:ln>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
        <p:nvSpPr>
          <p:cNvPr id="49" name="四角形: 角を丸くする 48">
            <a:extLst>
              <a:ext uri="{FF2B5EF4-FFF2-40B4-BE49-F238E27FC236}">
                <a16:creationId xmlns:a16="http://schemas.microsoft.com/office/drawing/2014/main" id="{A481E6FA-0B23-9D87-1C92-B760A8173051}"/>
              </a:ext>
            </a:extLst>
          </p:cNvPr>
          <p:cNvSpPr>
            <a:spLocks noGrp="1" noRot="1" noMove="1" noResize="1" noEditPoints="1" noAdjustHandles="1" noChangeArrowheads="1" noChangeShapeType="1"/>
          </p:cNvSpPr>
          <p:nvPr/>
        </p:nvSpPr>
        <p:spPr>
          <a:xfrm>
            <a:off x="4657465" y="2193932"/>
            <a:ext cx="292039" cy="224715"/>
          </a:xfrm>
          <a:prstGeom prst="roundRect">
            <a:avLst>
              <a:gd name="adj" fmla="val 9679"/>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spcAft>
                <a:spcPts val="200"/>
              </a:spcAft>
            </a:pPr>
            <a:r>
              <a:rPr kumimoji="1" lang="en-US" altLang="ja-JP" sz="1000" b="1" dirty="0">
                <a:solidFill>
                  <a:schemeClr val="accent2">
                    <a:lumMod val="75000"/>
                  </a:schemeClr>
                </a:solidFill>
                <a:latin typeface="HG丸ｺﾞｼｯｸM-PRO" panose="020F0600000000000000" pitchFamily="50" charset="-128"/>
                <a:ea typeface="HG丸ｺﾞｼｯｸM-PRO" panose="020F0600000000000000" pitchFamily="50" charset="-128"/>
              </a:rPr>
              <a:t>F</a:t>
            </a:r>
          </a:p>
        </p:txBody>
      </p:sp>
      <p:sp>
        <p:nvSpPr>
          <p:cNvPr id="50" name="星: 5 pt 49">
            <a:extLst>
              <a:ext uri="{FF2B5EF4-FFF2-40B4-BE49-F238E27FC236}">
                <a16:creationId xmlns:a16="http://schemas.microsoft.com/office/drawing/2014/main" id="{228A27F8-58AB-F45F-96F7-37FF1B2BD179}"/>
              </a:ext>
            </a:extLst>
          </p:cNvPr>
          <p:cNvSpPr>
            <a:spLocks noGrp="1" noRot="1" noMove="1" noResize="1" noEditPoints="1" noAdjustHandles="1" noChangeArrowheads="1" noChangeShapeType="1"/>
          </p:cNvSpPr>
          <p:nvPr/>
        </p:nvSpPr>
        <p:spPr>
          <a:xfrm rot="20162035">
            <a:off x="4257847" y="874275"/>
            <a:ext cx="245688" cy="245669"/>
          </a:xfrm>
          <a:custGeom>
            <a:avLst/>
            <a:gdLst>
              <a:gd name="connsiteX0" fmla="*/ 0 w 245688"/>
              <a:gd name="connsiteY0" fmla="*/ 93837 h 245669"/>
              <a:gd name="connsiteX1" fmla="*/ 93845 w 245688"/>
              <a:gd name="connsiteY1" fmla="*/ 93838 h 245669"/>
              <a:gd name="connsiteX2" fmla="*/ 122844 w 245688"/>
              <a:gd name="connsiteY2" fmla="*/ 0 h 245669"/>
              <a:gd name="connsiteX3" fmla="*/ 151843 w 245688"/>
              <a:gd name="connsiteY3" fmla="*/ 93838 h 245669"/>
              <a:gd name="connsiteX4" fmla="*/ 245688 w 245688"/>
              <a:gd name="connsiteY4" fmla="*/ 93837 h 245669"/>
              <a:gd name="connsiteX5" fmla="*/ 169765 w 245688"/>
              <a:gd name="connsiteY5" fmla="*/ 151831 h 245669"/>
              <a:gd name="connsiteX6" fmla="*/ 198766 w 245688"/>
              <a:gd name="connsiteY6" fmla="*/ 245668 h 245669"/>
              <a:gd name="connsiteX7" fmla="*/ 122844 w 245688"/>
              <a:gd name="connsiteY7" fmla="*/ 187673 h 245669"/>
              <a:gd name="connsiteX8" fmla="*/ 46922 w 245688"/>
              <a:gd name="connsiteY8" fmla="*/ 245668 h 245669"/>
              <a:gd name="connsiteX9" fmla="*/ 75923 w 245688"/>
              <a:gd name="connsiteY9" fmla="*/ 151831 h 245669"/>
              <a:gd name="connsiteX10" fmla="*/ 0 w 245688"/>
              <a:gd name="connsiteY10" fmla="*/ 93837 h 24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688" h="245669" fill="none" extrusionOk="0">
                <a:moveTo>
                  <a:pt x="0" y="93837"/>
                </a:moveTo>
                <a:cubicBezTo>
                  <a:pt x="39039" y="101756"/>
                  <a:pt x="68824" y="92623"/>
                  <a:pt x="93845" y="93838"/>
                </a:cubicBezTo>
                <a:cubicBezTo>
                  <a:pt x="109636" y="68087"/>
                  <a:pt x="102399" y="40817"/>
                  <a:pt x="122844" y="0"/>
                </a:cubicBezTo>
                <a:cubicBezTo>
                  <a:pt x="132293" y="22459"/>
                  <a:pt x="139100" y="80187"/>
                  <a:pt x="151843" y="93838"/>
                </a:cubicBezTo>
                <a:cubicBezTo>
                  <a:pt x="174704" y="92208"/>
                  <a:pt x="199728" y="101375"/>
                  <a:pt x="245688" y="93837"/>
                </a:cubicBezTo>
                <a:cubicBezTo>
                  <a:pt x="223385" y="114913"/>
                  <a:pt x="208733" y="129357"/>
                  <a:pt x="169765" y="151831"/>
                </a:cubicBezTo>
                <a:cubicBezTo>
                  <a:pt x="170049" y="170072"/>
                  <a:pt x="193938" y="213383"/>
                  <a:pt x="198766" y="245668"/>
                </a:cubicBezTo>
                <a:cubicBezTo>
                  <a:pt x="177298" y="226510"/>
                  <a:pt x="137270" y="194680"/>
                  <a:pt x="122844" y="187673"/>
                </a:cubicBezTo>
                <a:cubicBezTo>
                  <a:pt x="91874" y="212049"/>
                  <a:pt x="71739" y="221591"/>
                  <a:pt x="46922" y="245668"/>
                </a:cubicBezTo>
                <a:cubicBezTo>
                  <a:pt x="67044" y="205843"/>
                  <a:pt x="77588" y="169802"/>
                  <a:pt x="75923" y="151831"/>
                </a:cubicBezTo>
                <a:cubicBezTo>
                  <a:pt x="59874" y="148646"/>
                  <a:pt x="23317" y="102998"/>
                  <a:pt x="0" y="93837"/>
                </a:cubicBezTo>
                <a:close/>
              </a:path>
              <a:path w="245688" h="245669" stroke="0" extrusionOk="0">
                <a:moveTo>
                  <a:pt x="0" y="93837"/>
                </a:moveTo>
                <a:cubicBezTo>
                  <a:pt x="17321" y="99070"/>
                  <a:pt x="67204" y="100655"/>
                  <a:pt x="93845" y="93838"/>
                </a:cubicBezTo>
                <a:cubicBezTo>
                  <a:pt x="110843" y="60674"/>
                  <a:pt x="114023" y="28797"/>
                  <a:pt x="122844" y="0"/>
                </a:cubicBezTo>
                <a:cubicBezTo>
                  <a:pt x="123102" y="20518"/>
                  <a:pt x="153653" y="78312"/>
                  <a:pt x="151843" y="93838"/>
                </a:cubicBezTo>
                <a:cubicBezTo>
                  <a:pt x="165173" y="99398"/>
                  <a:pt x="235448" y="98977"/>
                  <a:pt x="245688" y="93837"/>
                </a:cubicBezTo>
                <a:cubicBezTo>
                  <a:pt x="220124" y="115909"/>
                  <a:pt x="211932" y="128854"/>
                  <a:pt x="169765" y="151831"/>
                </a:cubicBezTo>
                <a:cubicBezTo>
                  <a:pt x="170164" y="165017"/>
                  <a:pt x="188568" y="212750"/>
                  <a:pt x="198766" y="245668"/>
                </a:cubicBezTo>
                <a:cubicBezTo>
                  <a:pt x="174932" y="222483"/>
                  <a:pt x="126725" y="201319"/>
                  <a:pt x="122844" y="187673"/>
                </a:cubicBezTo>
                <a:cubicBezTo>
                  <a:pt x="92156" y="202578"/>
                  <a:pt x="66673" y="227749"/>
                  <a:pt x="46922" y="245668"/>
                </a:cubicBezTo>
                <a:cubicBezTo>
                  <a:pt x="51725" y="226488"/>
                  <a:pt x="54326" y="192933"/>
                  <a:pt x="75923" y="151831"/>
                </a:cubicBezTo>
                <a:cubicBezTo>
                  <a:pt x="66123" y="133585"/>
                  <a:pt x="11728" y="110008"/>
                  <a:pt x="0" y="93837"/>
                </a:cubicBezTo>
                <a:close/>
              </a:path>
            </a:pathLst>
          </a:custGeom>
          <a:solidFill>
            <a:srgbClr val="FAD9C2"/>
          </a:solidFill>
          <a:ln w="3175">
            <a:noFill/>
            <a:prstDash val="solid"/>
            <a:extLst>
              <a:ext uri="{C807C97D-BFC1-408E-A445-0C87EB9F89A2}">
                <ask:lineSketchStyleProps xmlns:ask="http://schemas.microsoft.com/office/drawing/2018/sketchyshapes" sd="1219033472">
                  <a:prstGeom prst="star5">
                    <a:avLst/>
                  </a:prstGeom>
                  <ask:type>
                    <ask:lineSketchCurved/>
                  </ask:type>
                </ask:lineSketchStyleProps>
              </a:ext>
            </a:extLst>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7" name="四角形: 角を丸くする 56">
            <a:extLst>
              <a:ext uri="{FF2B5EF4-FFF2-40B4-BE49-F238E27FC236}">
                <a16:creationId xmlns:a16="http://schemas.microsoft.com/office/drawing/2014/main" id="{DD01D276-4ECD-A59D-2032-F3B8633C226C}"/>
              </a:ext>
            </a:extLst>
          </p:cNvPr>
          <p:cNvSpPr>
            <a:spLocks noGrp="1" noRot="1" noMove="1" noResize="1" noEditPoints="1" noAdjustHandles="1" noChangeArrowheads="1" noChangeShapeType="1"/>
          </p:cNvSpPr>
          <p:nvPr/>
        </p:nvSpPr>
        <p:spPr>
          <a:xfrm>
            <a:off x="1690987" y="530895"/>
            <a:ext cx="4929809" cy="214703"/>
          </a:xfrm>
          <a:prstGeom prst="roundRect">
            <a:avLst>
              <a:gd name="adj" fmla="val 9679"/>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p>
            <a:pPr>
              <a:lnSpc>
                <a:spcPts val="1500"/>
              </a:lnSpc>
            </a:pPr>
            <a:r>
              <a:rPr kumimoji="1" lang="ja-JP" altLang="en-US" sz="950" b="1" u="dotted" dirty="0">
                <a:solidFill>
                  <a:schemeClr val="accent4">
                    <a:lumMod val="50000"/>
                  </a:schemeClr>
                </a:solidFill>
                <a:latin typeface="UD デジタル 教科書体 N-R" panose="02020400000000000000" pitchFamily="17" charset="-128"/>
                <a:ea typeface="UD デジタル 教科書体 N-R" panose="02020400000000000000" pitchFamily="17" charset="-128"/>
              </a:rPr>
              <a:t> お客様に連絡する前に、スムーズに確認できるよう契約内容を把握しておきましょう</a:t>
            </a:r>
            <a:r>
              <a:rPr kumimoji="1" lang="ja-JP" altLang="en-US" sz="950" b="1" dirty="0">
                <a:solidFill>
                  <a:schemeClr val="accent4">
                    <a:lumMod val="50000"/>
                  </a:schemeClr>
                </a:solidFill>
                <a:latin typeface="UD デジタル 教科書体 N-R" panose="02020400000000000000" pitchFamily="17" charset="-128"/>
                <a:ea typeface="UD デジタル 教科書体 N-R" panose="02020400000000000000" pitchFamily="17" charset="-128"/>
              </a:rPr>
              <a:t>。</a:t>
            </a:r>
            <a:endParaRPr kumimoji="1" lang="en-US" altLang="ja-JP" sz="950" b="1" dirty="0">
              <a:solidFill>
                <a:schemeClr val="accent4">
                  <a:lumMod val="50000"/>
                </a:schemeClr>
              </a:solidFill>
              <a:latin typeface="UD デジタル 教科書体 N-R" panose="02020400000000000000" pitchFamily="17" charset="-128"/>
              <a:ea typeface="UD デジタル 教科書体 N-R" panose="02020400000000000000" pitchFamily="17" charset="-128"/>
            </a:endParaRPr>
          </a:p>
        </p:txBody>
      </p:sp>
      <p:sp>
        <p:nvSpPr>
          <p:cNvPr id="46" name="テキスト ボックス 45">
            <a:extLst>
              <a:ext uri="{FF2B5EF4-FFF2-40B4-BE49-F238E27FC236}">
                <a16:creationId xmlns:a16="http://schemas.microsoft.com/office/drawing/2014/main" id="{F42EC59F-B15A-5395-25CC-B2D853BA4DDC}"/>
              </a:ext>
            </a:extLst>
          </p:cNvPr>
          <p:cNvSpPr txBox="1">
            <a:spLocks noGrp="1" noRot="1" noMove="1" noResize="1" noEditPoints="1" noAdjustHandles="1" noChangeArrowheads="1" noChangeShapeType="1"/>
          </p:cNvSpPr>
          <p:nvPr/>
        </p:nvSpPr>
        <p:spPr>
          <a:xfrm>
            <a:off x="919951" y="560844"/>
            <a:ext cx="838499" cy="209050"/>
          </a:xfrm>
          <a:prstGeom prst="rect">
            <a:avLst/>
          </a:prstGeom>
          <a:noFill/>
        </p:spPr>
        <p:txBody>
          <a:bodyPr wrap="square" lIns="0" tIns="0" rIns="0" bIns="0" rtlCol="0">
            <a:noAutofit/>
          </a:bodyPr>
          <a:lstStyle/>
          <a:p>
            <a:pPr>
              <a:spcAft>
                <a:spcPts val="600"/>
              </a:spcAft>
            </a:pPr>
            <a:r>
              <a:rPr kumimoji="1" lang="ja-JP" altLang="en-US" sz="1000" b="1" dirty="0">
                <a:uFill>
                  <a:solidFill>
                    <a:schemeClr val="tx1">
                      <a:lumMod val="75000"/>
                      <a:lumOff val="25000"/>
                    </a:schemeClr>
                  </a:solidFill>
                </a:uFill>
                <a:latin typeface="kawaii手書き文字" panose="02000600000000000000" pitchFamily="2" charset="-128"/>
                <a:ea typeface="kawaii手書き文字" panose="02000600000000000000" pitchFamily="2" charset="-128"/>
              </a:rPr>
              <a:t>◆ ポイント  ⇒</a:t>
            </a:r>
            <a:endParaRPr kumimoji="1" lang="en-US" altLang="ja-JP" sz="1000" b="1" dirty="0">
              <a:uFill>
                <a:solidFill>
                  <a:schemeClr val="tx1">
                    <a:lumMod val="75000"/>
                    <a:lumOff val="25000"/>
                  </a:schemeClr>
                </a:solidFill>
              </a:uFill>
              <a:latin typeface="kawaii手書き文字" panose="02000600000000000000" pitchFamily="2" charset="-128"/>
              <a:ea typeface="kawaii手書き文字" panose="02000600000000000000" pitchFamily="2" charset="-128"/>
            </a:endParaRPr>
          </a:p>
        </p:txBody>
      </p:sp>
      <p:pic>
        <p:nvPicPr>
          <p:cNvPr id="55" name="図 54" descr="アイコン&#10;&#10;AI 生成コンテンツは誤りを含む可能性があります。">
            <a:extLst>
              <a:ext uri="{FF2B5EF4-FFF2-40B4-BE49-F238E27FC236}">
                <a16:creationId xmlns:a16="http://schemas.microsoft.com/office/drawing/2014/main" id="{6EB85334-F20A-0956-6F37-44524120CB7B}"/>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255630" y="227393"/>
            <a:ext cx="586979" cy="553063"/>
          </a:xfrm>
          <a:prstGeom prst="rect">
            <a:avLst/>
          </a:prstGeom>
        </p:spPr>
      </p:pic>
      <p:sp>
        <p:nvSpPr>
          <p:cNvPr id="60" name="四角形: 角を丸くする 59">
            <a:extLst>
              <a:ext uri="{FF2B5EF4-FFF2-40B4-BE49-F238E27FC236}">
                <a16:creationId xmlns:a16="http://schemas.microsoft.com/office/drawing/2014/main" id="{8469B6C4-B4BC-7086-0552-C30B57B55173}"/>
              </a:ext>
            </a:extLst>
          </p:cNvPr>
          <p:cNvSpPr>
            <a:spLocks noGrp="1" noRot="1" noMove="1" noResize="1" noEditPoints="1" noAdjustHandles="1" noChangeArrowheads="1" noChangeShapeType="1"/>
          </p:cNvSpPr>
          <p:nvPr/>
        </p:nvSpPr>
        <p:spPr>
          <a:xfrm>
            <a:off x="2579926" y="3770374"/>
            <a:ext cx="4155079" cy="270698"/>
          </a:xfrm>
          <a:prstGeom prst="roundRect">
            <a:avLst>
              <a:gd name="adj" fmla="val 9679"/>
            </a:avLst>
          </a:prstGeom>
          <a:noFill/>
          <a:ln w="9525">
            <a:noFill/>
          </a:ln>
        </p:spPr>
        <p:style>
          <a:lnRef idx="2">
            <a:schemeClr val="dk1"/>
          </a:lnRef>
          <a:fillRef idx="1">
            <a:schemeClr val="lt1"/>
          </a:fillRef>
          <a:effectRef idx="0">
            <a:schemeClr val="dk1"/>
          </a:effectRef>
          <a:fontRef idx="minor">
            <a:schemeClr val="dk1"/>
          </a:fontRef>
        </p:style>
        <p:txBody>
          <a:bodyPr rtlCol="0" anchor="ctr"/>
          <a:lstStyle/>
          <a:p>
            <a:pPr marL="171450" indent="-171450">
              <a:lnSpc>
                <a:spcPts val="1500"/>
              </a:lnSpc>
              <a:buFont typeface="Wingdings" panose="05000000000000000000" pitchFamily="2" charset="2"/>
              <a:buChar char="u"/>
            </a:pPr>
            <a:r>
              <a:rPr kumimoji="1" lang="ja-JP" altLang="en-US" sz="950" b="1" u="dotted" dirty="0">
                <a:solidFill>
                  <a:schemeClr val="accent4">
                    <a:lumMod val="50000"/>
                  </a:schemeClr>
                </a:solidFill>
                <a:latin typeface="UD デジタル 教科書体 N-R" panose="02020400000000000000" pitchFamily="17" charset="-128"/>
                <a:ea typeface="UD デジタル 教科書体 N-R" panose="02020400000000000000" pitchFamily="17" charset="-128"/>
              </a:rPr>
              <a:t>契約先が本社の場合、収集先のお客様にも直接確認してみましょう</a:t>
            </a:r>
            <a:r>
              <a:rPr kumimoji="1" lang="ja-JP" altLang="en-US" sz="950" b="1" dirty="0">
                <a:solidFill>
                  <a:schemeClr val="accent4">
                    <a:lumMod val="50000"/>
                  </a:schemeClr>
                </a:solidFill>
                <a:latin typeface="UD デジタル 教科書体 N-R" panose="02020400000000000000" pitchFamily="17" charset="-128"/>
                <a:ea typeface="UD デジタル 教科書体 N-R" panose="02020400000000000000" pitchFamily="17" charset="-128"/>
              </a:rPr>
              <a:t>。</a:t>
            </a:r>
            <a:endParaRPr kumimoji="1" lang="en-US" altLang="ja-JP" sz="950" b="1" dirty="0">
              <a:solidFill>
                <a:schemeClr val="accent4">
                  <a:lumMod val="50000"/>
                </a:schemeClr>
              </a:solidFill>
              <a:latin typeface="UD デジタル 教科書体 N-R" panose="02020400000000000000" pitchFamily="17" charset="-128"/>
              <a:ea typeface="UD デジタル 教科書体 N-R" panose="02020400000000000000" pitchFamily="17" charset="-128"/>
            </a:endParaRPr>
          </a:p>
        </p:txBody>
      </p:sp>
      <p:sp>
        <p:nvSpPr>
          <p:cNvPr id="65" name="四角形: 角を丸くする 64">
            <a:extLst>
              <a:ext uri="{FF2B5EF4-FFF2-40B4-BE49-F238E27FC236}">
                <a16:creationId xmlns:a16="http://schemas.microsoft.com/office/drawing/2014/main" id="{05FD4F4B-84EC-F9D4-EF92-DB9B276E14BC}"/>
              </a:ext>
            </a:extLst>
          </p:cNvPr>
          <p:cNvSpPr>
            <a:spLocks noGrp="1" noRot="1" noMove="1" noResize="1" noEditPoints="1" noAdjustHandles="1" noChangeArrowheads="1" noChangeShapeType="1"/>
          </p:cNvSpPr>
          <p:nvPr/>
        </p:nvSpPr>
        <p:spPr>
          <a:xfrm>
            <a:off x="1052829" y="2747106"/>
            <a:ext cx="5505981" cy="988858"/>
          </a:xfrm>
          <a:prstGeom prst="roundRect">
            <a:avLst>
              <a:gd name="adj" fmla="val 9679"/>
            </a:avLst>
          </a:prstGeom>
          <a:ln w="9525"/>
        </p:spPr>
        <p:style>
          <a:lnRef idx="2">
            <a:schemeClr val="dk1"/>
          </a:lnRef>
          <a:fillRef idx="1">
            <a:schemeClr val="lt1"/>
          </a:fillRef>
          <a:effectRef idx="0">
            <a:schemeClr val="dk1"/>
          </a:effectRef>
          <a:fontRef idx="minor">
            <a:schemeClr val="dk1"/>
          </a:fontRef>
        </p:style>
        <p:txBody>
          <a:bodyPr lIns="72000" rIns="72000" rtlCol="0" anchor="ctr"/>
          <a:lstStyle/>
          <a:p>
            <a:endParaRPr kumimoji="1" lang="en-US" altLang="ja-JP" sz="900" b="1"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900" b="1" dirty="0">
              <a:solidFill>
                <a:schemeClr val="tx1"/>
              </a:solidFill>
              <a:latin typeface="HG丸ｺﾞｼｯｸM-PRO" panose="020F0600000000000000" pitchFamily="50" charset="-128"/>
              <a:ea typeface="HG丸ｺﾞｼｯｸM-PRO" panose="020F0600000000000000" pitchFamily="50" charset="-128"/>
            </a:endParaRPr>
          </a:p>
          <a:p>
            <a:pPr>
              <a:spcAft>
                <a:spcPts val="1000"/>
              </a:spcAft>
            </a:pP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　契約者に連絡して</a:t>
            </a:r>
            <a:endParaRPr kumimoji="1" lang="en-US" altLang="ja-JP" sz="900" b="1" dirty="0">
              <a:solidFill>
                <a:schemeClr val="tx1"/>
              </a:solidFill>
              <a:latin typeface="HG丸ｺﾞｼｯｸM-PRO" panose="020F0600000000000000" pitchFamily="50" charset="-128"/>
              <a:ea typeface="HG丸ｺﾞｼｯｸM-PRO" panose="020F0600000000000000" pitchFamily="50" charset="-128"/>
            </a:endParaRPr>
          </a:p>
          <a:p>
            <a:pPr>
              <a:spcAft>
                <a:spcPts val="200"/>
              </a:spcAft>
            </a:pP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　　　　　受け入れられない旨を伝えたうえで、改めて契約者の意思を確認しましょう。</a:t>
            </a:r>
            <a:endParaRPr kumimoji="1" lang="en-US" altLang="ja-JP" sz="900" b="1" dirty="0">
              <a:solidFill>
                <a:schemeClr val="tx1"/>
              </a:solidFill>
              <a:latin typeface="HG丸ｺﾞｼｯｸM-PRO" panose="020F0600000000000000" pitchFamily="50" charset="-128"/>
              <a:ea typeface="HG丸ｺﾞｼｯｸM-PRO" panose="020F0600000000000000" pitchFamily="50" charset="-128"/>
            </a:endParaRPr>
          </a:p>
          <a:p>
            <a:pPr>
              <a:spcAft>
                <a:spcPts val="200"/>
              </a:spcAft>
            </a:pP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　　　　　どうしても契約解除を主張される場合には、条件を提示する等により解決しましょう。</a:t>
            </a:r>
            <a:endParaRPr kumimoji="1" lang="en-US" altLang="ja-JP" sz="9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6" name="四角形: 角を丸くする 65">
            <a:extLst>
              <a:ext uri="{FF2B5EF4-FFF2-40B4-BE49-F238E27FC236}">
                <a16:creationId xmlns:a16="http://schemas.microsoft.com/office/drawing/2014/main" id="{A72AF08E-1F36-7DC9-7071-5956DDEBFF23}"/>
              </a:ext>
            </a:extLst>
          </p:cNvPr>
          <p:cNvSpPr>
            <a:spLocks noGrp="1" noRot="1" noMove="1" noResize="1" noEditPoints="1" noAdjustHandles="1" noChangeArrowheads="1" noChangeShapeType="1"/>
          </p:cNvSpPr>
          <p:nvPr/>
        </p:nvSpPr>
        <p:spPr>
          <a:xfrm>
            <a:off x="1052829" y="2695930"/>
            <a:ext cx="1174486" cy="316085"/>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lIns="0" tIns="0" rIns="0" bIns="0" rtlCol="0" anchor="ctr" anchorCtr="1"/>
          <a:lstStyle/>
          <a:p>
            <a:pPr algn="ct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不当な契約解除</a:t>
            </a:r>
            <a:endParaRPr kumimoji="1" lang="ja-JP" altLang="en-US" sz="900" b="1" dirty="0"/>
          </a:p>
        </p:txBody>
      </p:sp>
      <p:sp>
        <p:nvSpPr>
          <p:cNvPr id="51" name="四角形: 角を丸くする 50">
            <a:extLst>
              <a:ext uri="{FF2B5EF4-FFF2-40B4-BE49-F238E27FC236}">
                <a16:creationId xmlns:a16="http://schemas.microsoft.com/office/drawing/2014/main" id="{95AB7807-6C85-C478-072E-8FC7C2B69D44}"/>
              </a:ext>
            </a:extLst>
          </p:cNvPr>
          <p:cNvSpPr>
            <a:spLocks noGrp="1" noRot="1" noMove="1" noResize="1" noEditPoints="1" noAdjustHandles="1" noChangeArrowheads="1" noChangeShapeType="1"/>
          </p:cNvSpPr>
          <p:nvPr/>
        </p:nvSpPr>
        <p:spPr>
          <a:xfrm>
            <a:off x="4822927" y="2824048"/>
            <a:ext cx="1501861" cy="453807"/>
          </a:xfrm>
          <a:prstGeom prst="roundRect">
            <a:avLst>
              <a:gd name="adj" fmla="val 11635"/>
            </a:avLst>
          </a:prstGeom>
          <a:solidFill>
            <a:srgbClr val="0070C0">
              <a:alpha val="10000"/>
            </a:srgbClr>
          </a:solidFill>
          <a:ln w="9525">
            <a:solidFill>
              <a:srgbClr val="0070C0"/>
            </a:solidFill>
            <a:prstDash val="sysDot"/>
          </a:ln>
        </p:spPr>
        <p:style>
          <a:lnRef idx="2">
            <a:schemeClr val="dk1"/>
          </a:lnRef>
          <a:fillRef idx="1">
            <a:schemeClr val="lt1"/>
          </a:fillRef>
          <a:effectRef idx="0">
            <a:schemeClr val="dk1"/>
          </a:effectRef>
          <a:fontRef idx="minor">
            <a:schemeClr val="dk1"/>
          </a:fontRef>
        </p:style>
        <p:txBody>
          <a:bodyPr lIns="108000" tIns="0" rIns="0" bIns="0" rtlCol="0" anchor="ctr"/>
          <a:lstStyle/>
          <a:p>
            <a:pPr>
              <a:spcAft>
                <a:spcPts val="600"/>
              </a:spcAft>
            </a:pPr>
            <a:r>
              <a:rPr kumimoji="1" lang="ja-JP" altLang="en-US" sz="900" b="1" dirty="0">
                <a:solidFill>
                  <a:srgbClr val="0070C0"/>
                </a:solidFill>
                <a:latin typeface="HG丸ｺﾞｼｯｸM-PRO" panose="020F0600000000000000" pitchFamily="50" charset="-128"/>
                <a:ea typeface="HG丸ｺﾞｼｯｸM-PRO" panose="020F0600000000000000" pitchFamily="50" charset="-128"/>
              </a:rPr>
              <a:t>Ｅ ： 解約条項に</a:t>
            </a:r>
            <a:br>
              <a:rPr kumimoji="1" lang="en-US" altLang="ja-JP" sz="900" b="1" dirty="0">
                <a:solidFill>
                  <a:srgbClr val="0070C0"/>
                </a:solidFill>
                <a:latin typeface="HG丸ｺﾞｼｯｸM-PRO" panose="020F0600000000000000" pitchFamily="50" charset="-128"/>
                <a:ea typeface="HG丸ｺﾞｼｯｸM-PRO" panose="020F0600000000000000" pitchFamily="50" charset="-128"/>
              </a:rPr>
            </a:br>
            <a:r>
              <a:rPr kumimoji="1" lang="ja-JP" altLang="en-US" sz="900" b="1" dirty="0">
                <a:solidFill>
                  <a:srgbClr val="0070C0"/>
                </a:solidFill>
                <a:latin typeface="HG丸ｺﾞｼｯｸM-PRO" panose="020F0600000000000000" pitchFamily="50" charset="-128"/>
                <a:ea typeface="HG丸ｺﾞｼｯｸM-PRO" panose="020F0600000000000000" pitchFamily="50" charset="-128"/>
              </a:rPr>
              <a:t>　　  違反しているため、</a:t>
            </a:r>
            <a:endParaRPr kumimoji="1" lang="en-US" altLang="ja-JP" sz="9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0" name="四角形: 角を丸くする 29">
            <a:extLst>
              <a:ext uri="{FF2B5EF4-FFF2-40B4-BE49-F238E27FC236}">
                <a16:creationId xmlns:a16="http://schemas.microsoft.com/office/drawing/2014/main" id="{2A4EB3BC-8E1B-659A-684A-A5F0F6AF334A}"/>
              </a:ext>
            </a:extLst>
          </p:cNvPr>
          <p:cNvSpPr>
            <a:spLocks noGrp="1" noRot="1" noMove="1" noResize="1" noEditPoints="1" noAdjustHandles="1" noChangeArrowheads="1" noChangeShapeType="1"/>
          </p:cNvSpPr>
          <p:nvPr/>
        </p:nvSpPr>
        <p:spPr>
          <a:xfrm>
            <a:off x="2397923" y="2824048"/>
            <a:ext cx="2192953" cy="453807"/>
          </a:xfrm>
          <a:prstGeom prst="roundRect">
            <a:avLst>
              <a:gd name="adj" fmla="val 9103"/>
            </a:avLst>
          </a:prstGeom>
          <a:solidFill>
            <a:schemeClr val="accent2">
              <a:lumMod val="20000"/>
              <a:lumOff val="80000"/>
              <a:alpha val="40000"/>
            </a:schemeClr>
          </a:solidFill>
          <a:ln w="9525">
            <a:solidFill>
              <a:schemeClr val="accent2">
                <a:lumMod val="75000"/>
              </a:schemeClr>
            </a:solidFill>
            <a:prstDash val="sysDot"/>
          </a:ln>
        </p:spPr>
        <p:style>
          <a:lnRef idx="2">
            <a:schemeClr val="dk1"/>
          </a:lnRef>
          <a:fillRef idx="1">
            <a:schemeClr val="lt1"/>
          </a:fillRef>
          <a:effectRef idx="0">
            <a:schemeClr val="dk1"/>
          </a:effectRef>
          <a:fontRef idx="minor">
            <a:schemeClr val="dk1"/>
          </a:fontRef>
        </p:style>
        <p:txBody>
          <a:bodyPr lIns="108000" tIns="0" rIns="0" bIns="0" rtlCol="0" anchor="ctr"/>
          <a:lstStyle/>
          <a:p>
            <a:pPr>
              <a:spcAft>
                <a:spcPts val="600"/>
              </a:spcAft>
            </a:pPr>
            <a:r>
              <a:rPr kumimoji="1" lang="ja-JP" altLang="en-US" sz="900" b="1" dirty="0">
                <a:solidFill>
                  <a:schemeClr val="accent2">
                    <a:lumMod val="75000"/>
                  </a:schemeClr>
                </a:solidFill>
                <a:latin typeface="HG丸ｺﾞｼｯｸM-PRO" panose="020F0600000000000000" pitchFamily="50" charset="-128"/>
                <a:ea typeface="HG丸ｺﾞｼｯｸM-PRO" panose="020F0600000000000000" pitchFamily="50" charset="-128"/>
              </a:rPr>
              <a:t>Ｂ ： 契約の当事者ではない第三者</a:t>
            </a:r>
            <a:br>
              <a:rPr kumimoji="1" lang="en-US" altLang="ja-JP" sz="900" b="1" dirty="0">
                <a:solidFill>
                  <a:schemeClr val="accent2">
                    <a:lumMod val="75000"/>
                  </a:schemeClr>
                </a:solidFill>
                <a:latin typeface="HG丸ｺﾞｼｯｸM-PRO" panose="020F0600000000000000" pitchFamily="50" charset="-128"/>
                <a:ea typeface="HG丸ｺﾞｼｯｸM-PRO" panose="020F0600000000000000" pitchFamily="50" charset="-128"/>
              </a:rPr>
            </a:br>
            <a:r>
              <a:rPr kumimoji="1" lang="en-US" altLang="ja-JP" sz="900" b="1" dirty="0">
                <a:solidFill>
                  <a:schemeClr val="accent2">
                    <a:lumMod val="75000"/>
                  </a:schemeClr>
                </a:solidFill>
                <a:latin typeface="HG丸ｺﾞｼｯｸM-PRO" panose="020F0600000000000000" pitchFamily="50" charset="-128"/>
                <a:ea typeface="HG丸ｺﾞｼｯｸM-PRO" panose="020F0600000000000000" pitchFamily="50" charset="-128"/>
              </a:rPr>
              <a:t>     </a:t>
            </a:r>
            <a:r>
              <a:rPr kumimoji="1" lang="ja-JP" altLang="en-US" sz="900" b="1" dirty="0">
                <a:solidFill>
                  <a:schemeClr val="accent2">
                    <a:lumMod val="75000"/>
                  </a:schemeClr>
                </a:solidFill>
                <a:latin typeface="HG丸ｺﾞｼｯｸM-PRO" panose="020F0600000000000000" pitchFamily="50" charset="-128"/>
                <a:ea typeface="HG丸ｺﾞｼｯｸM-PRO" panose="020F0600000000000000" pitchFamily="50" charset="-128"/>
              </a:rPr>
              <a:t>　から届いた契約解除通知のため、</a:t>
            </a:r>
            <a:endParaRPr kumimoji="1" lang="en-US" altLang="ja-JP" sz="9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4" name="星: 5 pt 63">
            <a:extLst>
              <a:ext uri="{FF2B5EF4-FFF2-40B4-BE49-F238E27FC236}">
                <a16:creationId xmlns:a16="http://schemas.microsoft.com/office/drawing/2014/main" id="{12D55D09-2971-7B8C-6D08-FA7C07C5306C}"/>
              </a:ext>
            </a:extLst>
          </p:cNvPr>
          <p:cNvSpPr>
            <a:spLocks noGrp="1" noRot="1" noMove="1" noResize="1" noEditPoints="1" noAdjustHandles="1" noChangeArrowheads="1" noChangeShapeType="1"/>
          </p:cNvSpPr>
          <p:nvPr/>
        </p:nvSpPr>
        <p:spPr>
          <a:xfrm rot="1156590">
            <a:off x="1096542" y="3626386"/>
            <a:ext cx="245688" cy="245669"/>
          </a:xfrm>
          <a:custGeom>
            <a:avLst/>
            <a:gdLst>
              <a:gd name="connsiteX0" fmla="*/ 0 w 245688"/>
              <a:gd name="connsiteY0" fmla="*/ 93837 h 245669"/>
              <a:gd name="connsiteX1" fmla="*/ 93845 w 245688"/>
              <a:gd name="connsiteY1" fmla="*/ 93838 h 245669"/>
              <a:gd name="connsiteX2" fmla="*/ 122844 w 245688"/>
              <a:gd name="connsiteY2" fmla="*/ 0 h 245669"/>
              <a:gd name="connsiteX3" fmla="*/ 151843 w 245688"/>
              <a:gd name="connsiteY3" fmla="*/ 93838 h 245669"/>
              <a:gd name="connsiteX4" fmla="*/ 245688 w 245688"/>
              <a:gd name="connsiteY4" fmla="*/ 93837 h 245669"/>
              <a:gd name="connsiteX5" fmla="*/ 169765 w 245688"/>
              <a:gd name="connsiteY5" fmla="*/ 151831 h 245669"/>
              <a:gd name="connsiteX6" fmla="*/ 198766 w 245688"/>
              <a:gd name="connsiteY6" fmla="*/ 245668 h 245669"/>
              <a:gd name="connsiteX7" fmla="*/ 122844 w 245688"/>
              <a:gd name="connsiteY7" fmla="*/ 187673 h 245669"/>
              <a:gd name="connsiteX8" fmla="*/ 46922 w 245688"/>
              <a:gd name="connsiteY8" fmla="*/ 245668 h 245669"/>
              <a:gd name="connsiteX9" fmla="*/ 75923 w 245688"/>
              <a:gd name="connsiteY9" fmla="*/ 151831 h 245669"/>
              <a:gd name="connsiteX10" fmla="*/ 0 w 245688"/>
              <a:gd name="connsiteY10" fmla="*/ 93837 h 24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688" h="245669" fill="none" extrusionOk="0">
                <a:moveTo>
                  <a:pt x="0" y="93837"/>
                </a:moveTo>
                <a:cubicBezTo>
                  <a:pt x="39039" y="101756"/>
                  <a:pt x="68824" y="92623"/>
                  <a:pt x="93845" y="93838"/>
                </a:cubicBezTo>
                <a:cubicBezTo>
                  <a:pt x="109636" y="68087"/>
                  <a:pt x="102399" y="40817"/>
                  <a:pt x="122844" y="0"/>
                </a:cubicBezTo>
                <a:cubicBezTo>
                  <a:pt x="132293" y="22459"/>
                  <a:pt x="139100" y="80187"/>
                  <a:pt x="151843" y="93838"/>
                </a:cubicBezTo>
                <a:cubicBezTo>
                  <a:pt x="174704" y="92208"/>
                  <a:pt x="199728" y="101375"/>
                  <a:pt x="245688" y="93837"/>
                </a:cubicBezTo>
                <a:cubicBezTo>
                  <a:pt x="223385" y="114913"/>
                  <a:pt x="208733" y="129357"/>
                  <a:pt x="169765" y="151831"/>
                </a:cubicBezTo>
                <a:cubicBezTo>
                  <a:pt x="170049" y="170072"/>
                  <a:pt x="193938" y="213383"/>
                  <a:pt x="198766" y="245668"/>
                </a:cubicBezTo>
                <a:cubicBezTo>
                  <a:pt x="177298" y="226510"/>
                  <a:pt x="137270" y="194680"/>
                  <a:pt x="122844" y="187673"/>
                </a:cubicBezTo>
                <a:cubicBezTo>
                  <a:pt x="91874" y="212049"/>
                  <a:pt x="71739" y="221591"/>
                  <a:pt x="46922" y="245668"/>
                </a:cubicBezTo>
                <a:cubicBezTo>
                  <a:pt x="67044" y="205843"/>
                  <a:pt x="77588" y="169802"/>
                  <a:pt x="75923" y="151831"/>
                </a:cubicBezTo>
                <a:cubicBezTo>
                  <a:pt x="59874" y="148646"/>
                  <a:pt x="23317" y="102998"/>
                  <a:pt x="0" y="93837"/>
                </a:cubicBezTo>
                <a:close/>
              </a:path>
              <a:path w="245688" h="245669" stroke="0" extrusionOk="0">
                <a:moveTo>
                  <a:pt x="0" y="93837"/>
                </a:moveTo>
                <a:cubicBezTo>
                  <a:pt x="17321" y="99070"/>
                  <a:pt x="67204" y="100655"/>
                  <a:pt x="93845" y="93838"/>
                </a:cubicBezTo>
                <a:cubicBezTo>
                  <a:pt x="110843" y="60674"/>
                  <a:pt x="114023" y="28797"/>
                  <a:pt x="122844" y="0"/>
                </a:cubicBezTo>
                <a:cubicBezTo>
                  <a:pt x="123102" y="20518"/>
                  <a:pt x="153653" y="78312"/>
                  <a:pt x="151843" y="93838"/>
                </a:cubicBezTo>
                <a:cubicBezTo>
                  <a:pt x="165173" y="99398"/>
                  <a:pt x="235448" y="98977"/>
                  <a:pt x="245688" y="93837"/>
                </a:cubicBezTo>
                <a:cubicBezTo>
                  <a:pt x="220124" y="115909"/>
                  <a:pt x="211932" y="128854"/>
                  <a:pt x="169765" y="151831"/>
                </a:cubicBezTo>
                <a:cubicBezTo>
                  <a:pt x="170164" y="165017"/>
                  <a:pt x="188568" y="212750"/>
                  <a:pt x="198766" y="245668"/>
                </a:cubicBezTo>
                <a:cubicBezTo>
                  <a:pt x="174932" y="222483"/>
                  <a:pt x="126725" y="201319"/>
                  <a:pt x="122844" y="187673"/>
                </a:cubicBezTo>
                <a:cubicBezTo>
                  <a:pt x="92156" y="202578"/>
                  <a:pt x="66673" y="227749"/>
                  <a:pt x="46922" y="245668"/>
                </a:cubicBezTo>
                <a:cubicBezTo>
                  <a:pt x="51725" y="226488"/>
                  <a:pt x="54326" y="192933"/>
                  <a:pt x="75923" y="151831"/>
                </a:cubicBezTo>
                <a:cubicBezTo>
                  <a:pt x="66123" y="133585"/>
                  <a:pt x="11728" y="110008"/>
                  <a:pt x="0" y="93837"/>
                </a:cubicBezTo>
                <a:close/>
              </a:path>
            </a:pathLst>
          </a:custGeom>
          <a:solidFill>
            <a:srgbClr val="FAD9C2"/>
          </a:solidFill>
          <a:ln w="3175">
            <a:noFill/>
            <a:prstDash val="solid"/>
            <a:extLst>
              <a:ext uri="{C807C97D-BFC1-408E-A445-0C87EB9F89A2}">
                <ask:lineSketchStyleProps xmlns:ask="http://schemas.microsoft.com/office/drawing/2018/sketchyshapes" sd="1219033472">
                  <a:prstGeom prst="star5">
                    <a:avLst/>
                  </a:prstGeom>
                  <ask:type>
                    <ask:lineSketchCurved/>
                  </ask:type>
                </ask:lineSketchStyleProps>
              </a:ext>
            </a:extLst>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194414A1-EA24-5B12-B652-78726EDDFA3D}"/>
              </a:ext>
            </a:extLst>
          </p:cNvPr>
          <p:cNvGrpSpPr>
            <a:grpSpLocks noGrp="1" noUngrp="1" noRot="1" noMove="1" noResize="1"/>
          </p:cNvGrpSpPr>
          <p:nvPr/>
        </p:nvGrpSpPr>
        <p:grpSpPr>
          <a:xfrm>
            <a:off x="5132738" y="1032766"/>
            <a:ext cx="1426072" cy="1204384"/>
            <a:chOff x="5132738" y="1080238"/>
            <a:chExt cx="1426072" cy="1204384"/>
          </a:xfrm>
        </p:grpSpPr>
        <p:sp>
          <p:nvSpPr>
            <p:cNvPr id="32" name="四角形: 角を丸くする 31">
              <a:extLst>
                <a:ext uri="{FF2B5EF4-FFF2-40B4-BE49-F238E27FC236}">
                  <a16:creationId xmlns:a16="http://schemas.microsoft.com/office/drawing/2014/main" id="{6EB21ADF-CF8F-631B-993C-41D97C3E1FFD}"/>
                </a:ext>
              </a:extLst>
            </p:cNvPr>
            <p:cNvSpPr>
              <a:spLocks noGrp="1" noRot="1" noMove="1" noResize="1" noEditPoints="1" noAdjustHandles="1" noChangeArrowheads="1" noChangeShapeType="1"/>
            </p:cNvSpPr>
            <p:nvPr/>
          </p:nvSpPr>
          <p:spPr>
            <a:xfrm>
              <a:off x="5132738" y="1128507"/>
              <a:ext cx="1426072" cy="1156115"/>
            </a:xfrm>
            <a:prstGeom prst="roundRect">
              <a:avLst>
                <a:gd name="adj" fmla="val 9679"/>
              </a:avLst>
            </a:prstGeom>
            <a:ln w="9525"/>
          </p:spPr>
          <p:style>
            <a:lnRef idx="2">
              <a:schemeClr val="dk1"/>
            </a:lnRef>
            <a:fillRef idx="1">
              <a:schemeClr val="lt1"/>
            </a:fillRef>
            <a:effectRef idx="0">
              <a:schemeClr val="dk1"/>
            </a:effectRef>
            <a:fontRef idx="minor">
              <a:schemeClr val="dk1"/>
            </a:fontRef>
          </p:style>
          <p:txBody>
            <a:bodyPr lIns="72000" rIns="72000" rtlCol="0" anchor="ctr"/>
            <a:lstStyle/>
            <a:p>
              <a:endParaRPr kumimoji="1" lang="en-US" altLang="ja-JP" sz="600" b="1" dirty="0">
                <a:solidFill>
                  <a:schemeClr val="tx1"/>
                </a:solidFill>
                <a:latin typeface="HG丸ｺﾞｼｯｸM-PRO" panose="020F0600000000000000" pitchFamily="50" charset="-128"/>
                <a:ea typeface="HG丸ｺﾞｼｯｸM-PRO" panose="020F0600000000000000" pitchFamily="50" charset="-128"/>
              </a:endParaRPr>
            </a:p>
            <a:p>
              <a:pPr>
                <a:spcAft>
                  <a:spcPts val="600"/>
                </a:spcAft>
              </a:pP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 契約者に連絡をして</a:t>
              </a:r>
              <a:endParaRPr kumimoji="1" lang="en-US" altLang="ja-JP" sz="900" b="1" dirty="0">
                <a:solidFill>
                  <a:schemeClr val="tx1"/>
                </a:solidFill>
                <a:latin typeface="HG丸ｺﾞｼｯｸM-PRO" panose="020F0600000000000000" pitchFamily="50" charset="-128"/>
                <a:ea typeface="HG丸ｺﾞｼｯｸM-PRO" panose="020F0600000000000000" pitchFamily="50" charset="-128"/>
              </a:endParaRPr>
            </a:p>
            <a:p>
              <a:pPr>
                <a:spcAft>
                  <a:spcPts val="200"/>
                </a:spcAft>
              </a:pPr>
              <a:r>
                <a:rPr kumimoji="1" lang="ja-JP" altLang="en-US" sz="900" b="1" dirty="0">
                  <a:solidFill>
                    <a:schemeClr val="bg1"/>
                  </a:solidFill>
                  <a:latin typeface="HG丸ｺﾞｼｯｸM-PRO" panose="020F0600000000000000" pitchFamily="50" charset="-128"/>
                  <a:ea typeface="HG丸ｺﾞｼｯｸM-PRO" panose="020F0600000000000000" pitchFamily="50" charset="-128"/>
                </a:rPr>
                <a:t> 最終確認と</a:t>
              </a:r>
              <a:endParaRPr kumimoji="1" lang="en-US" altLang="ja-JP" sz="900" b="1" dirty="0">
                <a:solidFill>
                  <a:schemeClr val="bg1"/>
                </a:solidFill>
                <a:latin typeface="HG丸ｺﾞｼｯｸM-PRO" panose="020F0600000000000000" pitchFamily="50" charset="-128"/>
                <a:ea typeface="HG丸ｺﾞｼｯｸM-PRO" panose="020F0600000000000000" pitchFamily="50" charset="-128"/>
              </a:endParaRPr>
            </a:p>
            <a:p>
              <a:pPr>
                <a:spcAft>
                  <a:spcPts val="200"/>
                </a:spcAft>
              </a:pPr>
              <a:r>
                <a:rPr kumimoji="1" lang="ja-JP" altLang="en-US" sz="900" b="1" dirty="0">
                  <a:solidFill>
                    <a:schemeClr val="bg1"/>
                  </a:solidFill>
                  <a:latin typeface="HG丸ｺﾞｼｯｸM-PRO" panose="020F0600000000000000" pitchFamily="50" charset="-128"/>
                  <a:ea typeface="HG丸ｺﾞｼｯｸM-PRO" panose="020F0600000000000000" pitchFamily="50" charset="-128"/>
                </a:rPr>
                <a:t> ご挨拶をしましょう。</a:t>
              </a:r>
              <a:endParaRPr kumimoji="1" lang="en-US" altLang="ja-JP" sz="9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58" name="四角形: 角を丸くする 57">
              <a:extLst>
                <a:ext uri="{FF2B5EF4-FFF2-40B4-BE49-F238E27FC236}">
                  <a16:creationId xmlns:a16="http://schemas.microsoft.com/office/drawing/2014/main" id="{CD36CD18-1E0B-1E0B-E021-8C6E025D1045}"/>
                </a:ext>
              </a:extLst>
            </p:cNvPr>
            <p:cNvSpPr>
              <a:spLocks noGrp="1" noRot="1" noMove="1" noResize="1" noEditPoints="1" noAdjustHandles="1" noChangeArrowheads="1" noChangeShapeType="1"/>
            </p:cNvSpPr>
            <p:nvPr/>
          </p:nvSpPr>
          <p:spPr>
            <a:xfrm>
              <a:off x="5132738" y="1080238"/>
              <a:ext cx="1174486" cy="316085"/>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lIns="0" tIns="0" rIns="0" bIns="0" rtlCol="0" anchor="ctr" anchorCtr="1"/>
            <a:lstStyle/>
            <a:p>
              <a:pPr algn="ct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正当な契約解除</a:t>
              </a:r>
              <a:endParaRPr kumimoji="1" lang="ja-JP" altLang="en-US" sz="900" b="1" dirty="0"/>
            </a:p>
          </p:txBody>
        </p:sp>
        <p:sp>
          <p:nvSpPr>
            <p:cNvPr id="67" name="四角形: 角を丸くする 66">
              <a:extLst>
                <a:ext uri="{FF2B5EF4-FFF2-40B4-BE49-F238E27FC236}">
                  <a16:creationId xmlns:a16="http://schemas.microsoft.com/office/drawing/2014/main" id="{2B5DC79E-D9B3-6FC1-EB68-DE760C85ECC0}"/>
                </a:ext>
              </a:extLst>
            </p:cNvPr>
            <p:cNvSpPr>
              <a:spLocks noGrp="1" noRot="1" noMove="1" noResize="1" noEditPoints="1" noAdjustHandles="1" noChangeArrowheads="1" noChangeShapeType="1"/>
            </p:cNvSpPr>
            <p:nvPr/>
          </p:nvSpPr>
          <p:spPr>
            <a:xfrm>
              <a:off x="5191218" y="1740875"/>
              <a:ext cx="1309112" cy="453807"/>
            </a:xfrm>
            <a:prstGeom prst="roundRect">
              <a:avLst>
                <a:gd name="adj" fmla="val 9103"/>
              </a:avLst>
            </a:prstGeom>
            <a:solidFill>
              <a:schemeClr val="accent2">
                <a:lumMod val="20000"/>
                <a:lumOff val="80000"/>
                <a:alpha val="40000"/>
              </a:schemeClr>
            </a:solidFill>
            <a:ln w="9525">
              <a:solidFill>
                <a:schemeClr val="accent2">
                  <a:lumMod val="75000"/>
                </a:schemeClr>
              </a:solidFill>
              <a:prstDash val="sysDot"/>
            </a:ln>
          </p:spPr>
          <p:style>
            <a:lnRef idx="2">
              <a:schemeClr val="dk1"/>
            </a:lnRef>
            <a:fillRef idx="1">
              <a:schemeClr val="lt1"/>
            </a:fillRef>
            <a:effectRef idx="0">
              <a:schemeClr val="dk1"/>
            </a:effectRef>
            <a:fontRef idx="minor">
              <a:schemeClr val="dk1"/>
            </a:fontRef>
          </p:style>
          <p:txBody>
            <a:bodyPr lIns="108000" tIns="0" rIns="0" bIns="0" rtlCol="0" anchor="ctr"/>
            <a:lstStyle/>
            <a:p>
              <a:pPr>
                <a:spcAft>
                  <a:spcPts val="600"/>
                </a:spcAft>
              </a:pPr>
              <a:r>
                <a:rPr kumimoji="1" lang="ja-JP" altLang="en-US" sz="900" b="1" dirty="0">
                  <a:solidFill>
                    <a:schemeClr val="accent2">
                      <a:lumMod val="75000"/>
                    </a:schemeClr>
                  </a:solidFill>
                  <a:latin typeface="HG丸ｺﾞｼｯｸM-PRO" panose="020F0600000000000000" pitchFamily="50" charset="-128"/>
                  <a:ea typeface="HG丸ｺﾞｼｯｸM-PRO" panose="020F0600000000000000" pitchFamily="50" charset="-128"/>
                </a:rPr>
                <a:t>最終確認の後、</a:t>
              </a:r>
              <a:endParaRPr kumimoji="1" lang="en-US" altLang="ja-JP" sz="9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a:spcAft>
                  <a:spcPts val="600"/>
                </a:spcAft>
              </a:pPr>
              <a:r>
                <a:rPr kumimoji="1" lang="ja-JP" altLang="en-US" sz="900" b="1" dirty="0">
                  <a:solidFill>
                    <a:schemeClr val="accent2">
                      <a:lumMod val="75000"/>
                    </a:schemeClr>
                  </a:solidFill>
                  <a:latin typeface="HG丸ｺﾞｼｯｸM-PRO" panose="020F0600000000000000" pitchFamily="50" charset="-128"/>
                  <a:ea typeface="HG丸ｺﾞｼｯｸM-PRO" panose="020F0600000000000000" pitchFamily="50" charset="-128"/>
                </a:rPr>
                <a:t>ご挨拶をしましょう。</a:t>
              </a:r>
              <a:endParaRPr kumimoji="1" lang="en-US" altLang="ja-JP" sz="90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69" name="矢印: ストライプ 68">
            <a:extLst>
              <a:ext uri="{FF2B5EF4-FFF2-40B4-BE49-F238E27FC236}">
                <a16:creationId xmlns:a16="http://schemas.microsoft.com/office/drawing/2014/main" id="{5304C325-73D9-F158-D606-2F36846F4F59}"/>
              </a:ext>
            </a:extLst>
          </p:cNvPr>
          <p:cNvSpPr>
            <a:spLocks noGrp="1" noRot="1" noMove="1" noResize="1" noEditPoints="1" noAdjustHandles="1" noChangeArrowheads="1" noChangeShapeType="1"/>
          </p:cNvSpPr>
          <p:nvPr/>
        </p:nvSpPr>
        <p:spPr>
          <a:xfrm rot="5400000">
            <a:off x="2371511" y="2489641"/>
            <a:ext cx="212519" cy="172716"/>
          </a:xfrm>
          <a:prstGeom prst="stripedRightArrow">
            <a:avLst>
              <a:gd name="adj1" fmla="val 22320"/>
              <a:gd name="adj2" fmla="val 60861"/>
            </a:avLst>
          </a:prstGeom>
          <a:solidFill>
            <a:srgbClr val="0070C0">
              <a:alpha val="40000"/>
            </a:srgbClr>
          </a:solidFill>
          <a:ln>
            <a:solidFill>
              <a:schemeClr val="accent5">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70" name="矢印: ストライプ 69">
            <a:extLst>
              <a:ext uri="{FF2B5EF4-FFF2-40B4-BE49-F238E27FC236}">
                <a16:creationId xmlns:a16="http://schemas.microsoft.com/office/drawing/2014/main" id="{713632E5-9682-EE87-A14F-CC0F275E97AD}"/>
              </a:ext>
            </a:extLst>
          </p:cNvPr>
          <p:cNvSpPr>
            <a:spLocks noGrp="1" noRot="1" noMove="1" noResize="1" noEditPoints="1" noAdjustHandles="1" noChangeArrowheads="1" noChangeShapeType="1"/>
          </p:cNvSpPr>
          <p:nvPr/>
        </p:nvSpPr>
        <p:spPr>
          <a:xfrm>
            <a:off x="4668632" y="1993214"/>
            <a:ext cx="212520" cy="172717"/>
          </a:xfrm>
          <a:prstGeom prst="stripedRightArrow">
            <a:avLst>
              <a:gd name="adj1" fmla="val 22320"/>
              <a:gd name="adj2" fmla="val 60861"/>
            </a:avLst>
          </a:prstGeom>
          <a:solidFill>
            <a:schemeClr val="accent2">
              <a:lumMod val="75000"/>
              <a:alpha val="40000"/>
            </a:schemeClr>
          </a:solidFill>
          <a:ln>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71" name="星: 5 pt 70">
            <a:extLst>
              <a:ext uri="{FF2B5EF4-FFF2-40B4-BE49-F238E27FC236}">
                <a16:creationId xmlns:a16="http://schemas.microsoft.com/office/drawing/2014/main" id="{C60BEDA1-5E17-5D18-D923-CFF67BFC5455}"/>
              </a:ext>
            </a:extLst>
          </p:cNvPr>
          <p:cNvSpPr>
            <a:spLocks noGrp="1" noRot="1" noMove="1" noResize="1" noEditPoints="1" noAdjustHandles="1" noChangeArrowheads="1" noChangeShapeType="1"/>
          </p:cNvSpPr>
          <p:nvPr/>
        </p:nvSpPr>
        <p:spPr>
          <a:xfrm rot="19863103">
            <a:off x="6286451" y="3407550"/>
            <a:ext cx="252665" cy="267788"/>
          </a:xfrm>
          <a:custGeom>
            <a:avLst/>
            <a:gdLst>
              <a:gd name="connsiteX0" fmla="*/ 0 w 252665"/>
              <a:gd name="connsiteY0" fmla="*/ 102286 h 267788"/>
              <a:gd name="connsiteX1" fmla="*/ 96510 w 252665"/>
              <a:gd name="connsiteY1" fmla="*/ 102286 h 267788"/>
              <a:gd name="connsiteX2" fmla="*/ 126333 w 252665"/>
              <a:gd name="connsiteY2" fmla="*/ 0 h 267788"/>
              <a:gd name="connsiteX3" fmla="*/ 156155 w 252665"/>
              <a:gd name="connsiteY3" fmla="*/ 102286 h 267788"/>
              <a:gd name="connsiteX4" fmla="*/ 252665 w 252665"/>
              <a:gd name="connsiteY4" fmla="*/ 102286 h 267788"/>
              <a:gd name="connsiteX5" fmla="*/ 174586 w 252665"/>
              <a:gd name="connsiteY5" fmla="*/ 165501 h 267788"/>
              <a:gd name="connsiteX6" fmla="*/ 204410 w 252665"/>
              <a:gd name="connsiteY6" fmla="*/ 267787 h 267788"/>
              <a:gd name="connsiteX7" fmla="*/ 126333 w 252665"/>
              <a:gd name="connsiteY7" fmla="*/ 204570 h 267788"/>
              <a:gd name="connsiteX8" fmla="*/ 48255 w 252665"/>
              <a:gd name="connsiteY8" fmla="*/ 267787 h 267788"/>
              <a:gd name="connsiteX9" fmla="*/ 78079 w 252665"/>
              <a:gd name="connsiteY9" fmla="*/ 165501 h 267788"/>
              <a:gd name="connsiteX10" fmla="*/ 0 w 252665"/>
              <a:gd name="connsiteY10" fmla="*/ 102286 h 26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665" h="267788" fill="none" extrusionOk="0">
                <a:moveTo>
                  <a:pt x="0" y="102286"/>
                </a:moveTo>
                <a:cubicBezTo>
                  <a:pt x="12444" y="106364"/>
                  <a:pt x="58977" y="109277"/>
                  <a:pt x="96510" y="102286"/>
                </a:cubicBezTo>
                <a:cubicBezTo>
                  <a:pt x="110319" y="81498"/>
                  <a:pt x="116320" y="39302"/>
                  <a:pt x="126333" y="0"/>
                </a:cubicBezTo>
                <a:cubicBezTo>
                  <a:pt x="135649" y="18264"/>
                  <a:pt x="150381" y="64917"/>
                  <a:pt x="156155" y="102286"/>
                </a:cubicBezTo>
                <a:cubicBezTo>
                  <a:pt x="166906" y="95523"/>
                  <a:pt x="224224" y="104656"/>
                  <a:pt x="252665" y="102286"/>
                </a:cubicBezTo>
                <a:cubicBezTo>
                  <a:pt x="220679" y="129574"/>
                  <a:pt x="194991" y="151628"/>
                  <a:pt x="174586" y="165501"/>
                </a:cubicBezTo>
                <a:cubicBezTo>
                  <a:pt x="174194" y="181422"/>
                  <a:pt x="200288" y="257849"/>
                  <a:pt x="204410" y="267787"/>
                </a:cubicBezTo>
                <a:cubicBezTo>
                  <a:pt x="195151" y="262976"/>
                  <a:pt x="162301" y="233102"/>
                  <a:pt x="126333" y="204570"/>
                </a:cubicBezTo>
                <a:cubicBezTo>
                  <a:pt x="102654" y="222799"/>
                  <a:pt x="81975" y="245977"/>
                  <a:pt x="48255" y="267787"/>
                </a:cubicBezTo>
                <a:cubicBezTo>
                  <a:pt x="56110" y="255353"/>
                  <a:pt x="82592" y="180036"/>
                  <a:pt x="78079" y="165501"/>
                </a:cubicBezTo>
                <a:cubicBezTo>
                  <a:pt x="63189" y="162188"/>
                  <a:pt x="28002" y="130293"/>
                  <a:pt x="0" y="102286"/>
                </a:cubicBezTo>
                <a:close/>
              </a:path>
              <a:path w="252665" h="267788" stroke="0" extrusionOk="0">
                <a:moveTo>
                  <a:pt x="0" y="102286"/>
                </a:moveTo>
                <a:cubicBezTo>
                  <a:pt x="29364" y="95338"/>
                  <a:pt x="75707" y="100096"/>
                  <a:pt x="96510" y="102286"/>
                </a:cubicBezTo>
                <a:cubicBezTo>
                  <a:pt x="107378" y="60827"/>
                  <a:pt x="111180" y="44663"/>
                  <a:pt x="126333" y="0"/>
                </a:cubicBezTo>
                <a:cubicBezTo>
                  <a:pt x="140662" y="15549"/>
                  <a:pt x="153668" y="73585"/>
                  <a:pt x="156155" y="102286"/>
                </a:cubicBezTo>
                <a:cubicBezTo>
                  <a:pt x="167462" y="99756"/>
                  <a:pt x="218300" y="96139"/>
                  <a:pt x="252665" y="102286"/>
                </a:cubicBezTo>
                <a:cubicBezTo>
                  <a:pt x="225536" y="121241"/>
                  <a:pt x="188854" y="161311"/>
                  <a:pt x="174586" y="165501"/>
                </a:cubicBezTo>
                <a:cubicBezTo>
                  <a:pt x="185393" y="191765"/>
                  <a:pt x="201470" y="237535"/>
                  <a:pt x="204410" y="267787"/>
                </a:cubicBezTo>
                <a:cubicBezTo>
                  <a:pt x="181397" y="248925"/>
                  <a:pt x="161187" y="232704"/>
                  <a:pt x="126333" y="204570"/>
                </a:cubicBezTo>
                <a:cubicBezTo>
                  <a:pt x="93515" y="233682"/>
                  <a:pt x="87124" y="243749"/>
                  <a:pt x="48255" y="267787"/>
                </a:cubicBezTo>
                <a:cubicBezTo>
                  <a:pt x="61963" y="224792"/>
                  <a:pt x="62260" y="206695"/>
                  <a:pt x="78079" y="165501"/>
                </a:cubicBezTo>
                <a:cubicBezTo>
                  <a:pt x="62183" y="145122"/>
                  <a:pt x="12689" y="114057"/>
                  <a:pt x="0" y="102286"/>
                </a:cubicBezTo>
                <a:close/>
              </a:path>
            </a:pathLst>
          </a:custGeom>
          <a:solidFill>
            <a:srgbClr val="D3EEF9"/>
          </a:solidFill>
          <a:ln w="3175">
            <a:noFill/>
            <a:prstDash val="solid"/>
            <a:extLst>
              <a:ext uri="{C807C97D-BFC1-408E-A445-0C87EB9F89A2}">
                <ask:lineSketchStyleProps xmlns:ask="http://schemas.microsoft.com/office/drawing/2018/sketchyshapes" sd="1219033472">
                  <a:prstGeom prst="star5">
                    <a:avLst/>
                  </a:prstGeom>
                  <ask:type>
                    <ask:lineSketchCurved/>
                  </ask:type>
                </ask:lineSketchStyleProps>
              </a:ext>
            </a:extLst>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07939481"/>
      </p:ext>
    </p:extLst>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4632</TotalTime>
  <Words>1320</Words>
  <Application>Microsoft Office PowerPoint</Application>
  <PresentationFormat>A4 210 x 297 mm</PresentationFormat>
  <Paragraphs>73</Paragraphs>
  <Slides>2</Slides>
  <Notes>0</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2</vt:i4>
      </vt:variant>
    </vt:vector>
  </HeadingPairs>
  <TitlesOfParts>
    <vt:vector size="19" baseType="lpstr">
      <vt:lpstr>HG丸ｺﾞｼｯｸM-PRO</vt:lpstr>
      <vt:lpstr>kawaii手書き文字</vt:lpstr>
      <vt:lpstr>UD デジタル 教科書体 N-B</vt:lpstr>
      <vt:lpstr>UD デジタル 教科書体 NK-B</vt:lpstr>
      <vt:lpstr>UD デジタル 教科書体 NK-R</vt:lpstr>
      <vt:lpstr>UD デジタル 教科書体 NP-B</vt:lpstr>
      <vt:lpstr>UD デジタル 教科書体 NP-R</vt:lpstr>
      <vt:lpstr>UD デジタル 教科書体 N-R</vt:lpstr>
      <vt:lpstr>源泉丸ゴシック B</vt:lpstr>
      <vt:lpstr>游ゴシック</vt:lpstr>
      <vt:lpstr>游明朝</vt:lpstr>
      <vt:lpstr>Arial</vt:lpstr>
      <vt:lpstr>Calibri</vt:lpstr>
      <vt:lpstr>Calibri Light</vt:lpstr>
      <vt:lpstr>Kigelia</vt:lpstr>
      <vt:lpstr>Wingdings</vt:lpstr>
      <vt:lpstr>Office 2013 - 2022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礒野　美津子</dc:creator>
  <cp:lastModifiedBy>協会 大阪市一般廃棄物適正処理</cp:lastModifiedBy>
  <cp:revision>476</cp:revision>
  <cp:lastPrinted>2025-08-22T05:28:14Z</cp:lastPrinted>
  <dcterms:created xsi:type="dcterms:W3CDTF">2024-02-27T06:03:53Z</dcterms:created>
  <dcterms:modified xsi:type="dcterms:W3CDTF">2025-08-22T05:28:51Z</dcterms:modified>
</cp:coreProperties>
</file>