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67" r:id="rId2"/>
    <p:sldId id="274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FEC"/>
    <a:srgbClr val="D3EEF9"/>
    <a:srgbClr val="C4E9FC"/>
    <a:srgbClr val="C3E9FC"/>
    <a:srgbClr val="B5E3F5"/>
    <a:srgbClr val="C8EAF8"/>
    <a:srgbClr val="007FA2"/>
    <a:srgbClr val="75A9D9"/>
    <a:srgbClr val="FAD9C2"/>
    <a:srgbClr val="FFF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9" autoAdjust="0"/>
    <p:restoredTop sz="94660"/>
  </p:normalViewPr>
  <p:slideViewPr>
    <p:cSldViewPr snapToGrid="0">
      <p:cViewPr>
        <p:scale>
          <a:sx n="66" d="100"/>
          <a:sy n="66" d="100"/>
        </p:scale>
        <p:origin x="69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19413" cy="495300"/>
          </a:xfrm>
          <a:prstGeom prst="rect">
            <a:avLst/>
          </a:prstGeom>
        </p:spPr>
        <p:txBody>
          <a:bodyPr vert="horz" lIns="91336" tIns="45669" rIns="91336" bIns="4566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336" tIns="45669" rIns="91336" bIns="45669" rtlCol="0"/>
          <a:lstStyle>
            <a:lvl1pPr algn="r">
              <a:defRPr sz="1200"/>
            </a:lvl1pPr>
          </a:lstStyle>
          <a:p>
            <a:fld id="{747E1766-A96A-4E4A-B5EF-DC39970A0EAB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6" tIns="45669" rIns="91336" bIns="4566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7" y="4748213"/>
            <a:ext cx="5389563" cy="3884612"/>
          </a:xfrm>
          <a:prstGeom prst="rect">
            <a:avLst/>
          </a:prstGeom>
        </p:spPr>
        <p:txBody>
          <a:bodyPr vert="horz" lIns="91336" tIns="45669" rIns="91336" bIns="4566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014"/>
            <a:ext cx="2919413" cy="495300"/>
          </a:xfrm>
          <a:prstGeom prst="rect">
            <a:avLst/>
          </a:prstGeom>
        </p:spPr>
        <p:txBody>
          <a:bodyPr vert="horz" lIns="91336" tIns="45669" rIns="91336" bIns="4566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336" tIns="45669" rIns="91336" bIns="45669" rtlCol="0" anchor="b"/>
          <a:lstStyle>
            <a:lvl1pPr algn="r">
              <a:defRPr sz="1200"/>
            </a:lvl1pPr>
          </a:lstStyle>
          <a:p>
            <a:fld id="{0777E007-3F2D-4ABA-8276-E56675AEDB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770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50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4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9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69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9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3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81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6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2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56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A8B1-924E-4592-ACD3-4EF6398E6FA7}" type="datetimeFigureOut">
              <a:rPr kumimoji="1" lang="ja-JP" altLang="en-US" smtClean="0"/>
              <a:t>2025/12/9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40A2-829B-4831-8FDB-AC9094BB65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0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26D0C-26FD-BC80-6331-D69FD9F1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4D0DC6E-598C-1386-2A9C-3C06C306C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7600"/>
                    </a14:imgEffect>
                    <a14:imgEffect>
                      <a14:saturation sat="85000"/>
                    </a14:imgEffect>
                    <a14:imgEffect>
                      <a14:brightnessContrast bright="2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232" y="1121614"/>
            <a:ext cx="6071534" cy="8591223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9BA62DF-0FB8-B883-FBDB-F07E1F3CCA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6858001" cy="909638"/>
          </a:xfrm>
          <a:prstGeom prst="rect">
            <a:avLst/>
          </a:prstGeom>
          <a:gradFill>
            <a:gsLst>
              <a:gs pos="72000">
                <a:srgbClr val="7CA75F"/>
              </a:gs>
              <a:gs pos="1000">
                <a:schemeClr val="accent6">
                  <a:lumMod val="75000"/>
                </a:schemeClr>
              </a:gs>
              <a:gs pos="8000">
                <a:srgbClr val="64914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88000" rIns="36000" bIns="144000" rtlCol="0" anchor="ctr" anchorCtr="0"/>
          <a:lstStyle/>
          <a:p>
            <a:pPr indent="-169200">
              <a:lnSpc>
                <a:spcPts val="3000"/>
              </a:lnSpc>
            </a:pPr>
            <a:r>
              <a:rPr kumimoji="1" lang="ja-JP" altLang="en-US" sz="2400" spc="55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 適正料金とは？</a:t>
            </a:r>
            <a:endParaRPr kumimoji="1" lang="en-US" altLang="ja-JP" sz="2400" spc="55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CA1C08-6959-D24D-7B5C-A178FEFD97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4317" y="74377"/>
            <a:ext cx="787834" cy="503432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ja-JP" sz="800" b="1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2025.12</a:t>
            </a:r>
          </a:p>
          <a:p>
            <a:pPr algn="r"/>
            <a:r>
              <a:rPr kumimoji="1" lang="en-US" altLang="ja-JP" sz="1600" b="1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Vol.</a:t>
            </a:r>
            <a:r>
              <a:rPr kumimoji="1" lang="en-US" altLang="ja-JP" sz="2400" b="1" dirty="0">
                <a:uFill>
                  <a:solidFill>
                    <a:srgbClr val="CB340B"/>
                  </a:solidFill>
                </a:u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</a:t>
            </a:r>
          </a:p>
          <a:p>
            <a:pPr algn="r"/>
            <a:endParaRPr kumimoji="1" lang="en-US" altLang="ja-JP" sz="2400" b="1" dirty="0">
              <a:uFill>
                <a:solidFill>
                  <a:srgbClr val="CB340B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r"/>
            <a:endParaRPr kumimoji="1" lang="en-US" altLang="ja-JP" sz="1600" b="1" dirty="0">
              <a:highlight>
                <a:srgbClr val="FFFF00"/>
              </a:highlight>
              <a:uFill>
                <a:solidFill>
                  <a:srgbClr val="CB340B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2F28C1-A932-F023-5888-00C2200EF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09" y="286353"/>
            <a:ext cx="741253" cy="6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EB45E-9850-7785-DD51-4BF122C2D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9FE92F5C-8E41-1664-C7FA-BDBCA9F8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4" t="4016" r="11831" b="1248"/>
          <a:stretch>
            <a:fillRect/>
          </a:stretch>
        </p:blipFill>
        <p:spPr>
          <a:xfrm>
            <a:off x="373380" y="4659536"/>
            <a:ext cx="6065520" cy="291683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80BE1B4-04AB-7041-3449-804AFB84C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saturation sat="90000"/>
                    </a14:imgEffect>
                    <a14:imgEffect>
                      <a14:brightnessContrast bright="-3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4" b="294"/>
          <a:stretch/>
        </p:blipFill>
        <p:spPr>
          <a:xfrm>
            <a:off x="178488" y="194893"/>
            <a:ext cx="6516332" cy="445685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AC2C011-35B1-4BC2-E02F-DACC9F8C5455}"/>
              </a:ext>
            </a:extLst>
          </p:cNvPr>
          <p:cNvSpPr>
            <a:spLocks/>
          </p:cNvSpPr>
          <p:nvPr/>
        </p:nvSpPr>
        <p:spPr>
          <a:xfrm>
            <a:off x="0" y="8526694"/>
            <a:ext cx="6873308" cy="35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000" tIns="180000" rIns="0" bIns="108000" rtlCol="0" anchor="ctr" anchorCtr="0"/>
          <a:lstStyle/>
          <a:p>
            <a:pPr marL="0" lvl="1">
              <a:lnSpc>
                <a:spcPts val="2000"/>
              </a:lnSpc>
            </a:pPr>
            <a:r>
              <a:rPr kumimoji="1" lang="ja-JP" altLang="en-US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大阪市許可　　　　　　　　 　　　</a:t>
            </a:r>
            <a:r>
              <a:rPr kumimoji="1" lang="ja-JP" altLang="en-US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☏</a:t>
            </a:r>
            <a:r>
              <a:rPr kumimoji="1" lang="en-US" altLang="ja-JP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06-</a:t>
            </a:r>
            <a:endParaRPr kumimoji="1" lang="en-US" altLang="ja-JP" spc="-150" dirty="0">
              <a:solidFill>
                <a:schemeClr val="accent6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311621-A961-C71F-6E2C-4FE594BC62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25673" y="7709684"/>
            <a:ext cx="2678469" cy="75814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0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大阪市の一般廃棄物のごみ処理手数料は市条例で</a:t>
            </a:r>
            <a:endParaRPr kumimoji="1" lang="en-US" altLang="ja-JP" sz="1000" spc="-5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定められておりますが、処理や料金、契約の不明点等</a:t>
            </a:r>
            <a:endParaRPr kumimoji="1" lang="en-US" altLang="ja-JP" sz="1000" spc="-5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spc="-50" dirty="0">
                <a:solidFill>
                  <a:schemeClr val="tx1">
                    <a:lumMod val="95000"/>
                    <a:lumOff val="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は、契約している許可業者、または“いっぱいきょう” へお問合わせください。</a:t>
            </a:r>
            <a:endParaRPr kumimoji="1" lang="en-US" altLang="ja-JP" sz="1000" spc="-50" dirty="0">
              <a:solidFill>
                <a:schemeClr val="tx1">
                  <a:lumMod val="95000"/>
                  <a:lumOff val="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2303274-FFDB-E488-F160-18070C679ED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8884886"/>
            <a:ext cx="6873308" cy="1024808"/>
            <a:chOff x="-15308" y="8467423"/>
            <a:chExt cx="6873308" cy="1024808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BD515EA2-C205-4B14-3188-21FA8D2C624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5308" y="8467423"/>
              <a:ext cx="6873308" cy="1024808"/>
            </a:xfrm>
            <a:prstGeom prst="roundRect">
              <a:avLst>
                <a:gd name="adj" fmla="val 0"/>
              </a:avLst>
            </a:prstGeom>
            <a:solidFill>
              <a:srgbClr val="8C8C8C"/>
            </a:solidFill>
            <a:ln w="12700">
              <a:noFill/>
              <a:prstDash val="sysDash"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44000" tIns="36000" rIns="144000" bIns="36000" rtlCol="0" anchor="ctr"/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kumimoji="1" lang="ja-JP" altLang="en-US" sz="12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 発行：  </a:t>
              </a:r>
              <a:r>
                <a:rPr kumimoji="1" lang="ja-JP" altLang="en-US" sz="1600" spc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一般社団法人 大阪市</a:t>
              </a:r>
              <a:r>
                <a:rPr kumimoji="1" lang="ja-JP" altLang="en-US" b="1" spc="300" dirty="0">
                  <a:solidFill>
                    <a:srgbClr val="FFC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</a:t>
              </a:r>
              <a:r>
                <a:rPr kumimoji="1" lang="ja-JP" altLang="en-US" sz="1600" spc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般</a:t>
              </a:r>
              <a:r>
                <a:rPr kumimoji="1" lang="ja-JP" altLang="en-US" b="1" spc="300" dirty="0">
                  <a:solidFill>
                    <a:srgbClr val="FFC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廃</a:t>
              </a:r>
              <a:r>
                <a:rPr kumimoji="1" lang="ja-JP" altLang="en-US" sz="1600" spc="3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棄物適正処理</a:t>
              </a:r>
              <a:r>
                <a:rPr kumimoji="1" lang="ja-JP" altLang="en-US" b="1" spc="300" dirty="0">
                  <a:solidFill>
                    <a:srgbClr val="FFC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協</a:t>
              </a:r>
              <a:r>
                <a:rPr kumimoji="1" lang="ja-JP" altLang="en-US" sz="1600" spc="3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</a:t>
              </a:r>
              <a:endParaRPr kumimoji="1" lang="en-US" altLang="ja-JP" sz="1750" spc="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Aft>
                  <a:spcPts val="200"/>
                </a:spcAft>
              </a:pPr>
              <a:r>
                <a:rPr kumimoji="1" lang="ja-JP" altLang="en-US" sz="2800" dirty="0"/>
                <a:t>          ☏ </a:t>
              </a:r>
              <a:r>
                <a:rPr kumimoji="1" lang="en-US" altLang="ja-JP" sz="2800" spc="300" dirty="0"/>
                <a:t>06-6648-5311</a:t>
              </a:r>
              <a:r>
                <a:rPr kumimoji="1" lang="ja-JP" altLang="en-US" sz="2800" dirty="0"/>
                <a:t>  </a:t>
              </a:r>
              <a:endParaRPr kumimoji="1"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dist">
                <a:lnSpc>
                  <a:spcPts val="14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 「いっぱいきょう」は </a:t>
              </a:r>
              <a:r>
                <a:rPr kumimoji="1" lang="ja-JP" altLang="en-US" sz="1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大阪市</a:t>
              </a:r>
              <a:r>
                <a:rPr kumimoji="1" lang="ja-JP" altLang="en-US" sz="1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一般廃棄物収集運搬業</a:t>
              </a:r>
              <a:r>
                <a:rPr kumimoji="1" lang="ja-JP" altLang="en-US" sz="1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許可業者</a:t>
              </a:r>
              <a:r>
                <a:rPr kumimoji="1" lang="ja-JP" altLang="en-US" sz="1000" dirty="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で構成する団体です</a:t>
              </a:r>
              <a:r>
                <a:rPr kumimoji="1" lang="en-US" altLang="ja-JP" sz="1000" dirty="0">
                  <a:solidFill>
                    <a:srgbClr val="8C8C8C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..</a:t>
              </a:r>
              <a:endParaRPr kumimoji="1" lang="ja-JP" altLang="en-US" sz="1100" dirty="0">
                <a:solidFill>
                  <a:srgbClr val="8C8C8C"/>
                </a:solidFill>
              </a:endParaRPr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E89B2D90-75CF-4F0F-DD37-6F3393149A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68353" y="8742846"/>
              <a:ext cx="1552113" cy="453725"/>
            </a:xfrm>
            <a:prstGeom prst="roundRect">
              <a:avLst>
                <a:gd name="adj" fmla="val 0"/>
              </a:avLst>
            </a:prstGeom>
            <a:solidFill>
              <a:srgbClr val="8C8C8C"/>
            </a:solidFill>
            <a:ln w="12700">
              <a:noFill/>
              <a:prstDash val="sysDash"/>
            </a:ln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800"/>
                </a:lnSpc>
              </a:pPr>
              <a:r>
                <a: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【</a:t>
              </a:r>
              <a:r>
                <a:rPr kumimoji="1"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通称 いっぱいきょう</a:t>
              </a:r>
              <a:r>
                <a: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】</a:t>
              </a:r>
            </a:p>
            <a:p>
              <a:pPr>
                <a:lnSpc>
                  <a:spcPts val="1800"/>
                </a:lnSpc>
              </a:pPr>
              <a:r>
                <a:rPr kumimoji="1"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　　 </a:t>
              </a:r>
              <a:r>
                <a:rPr kumimoji="1" lang="en-US" altLang="ja-JP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HP</a:t>
              </a:r>
              <a:r>
                <a:rPr kumimoji="1" lang="ja-JP" altLang="en-US" sz="105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はこちら➔　</a:t>
              </a:r>
              <a:endParaRPr kumimoji="1" lang="ja-JP" altLang="en-US" sz="1200" dirty="0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0735201-07C6-47BD-812C-CF434D7191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902" y="8528247"/>
              <a:ext cx="620564" cy="668324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76C2E07-DC99-17DD-11A1-7714BBE4F4F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4560" y="7706510"/>
            <a:ext cx="2678471" cy="827575"/>
            <a:chOff x="-82588" y="7758504"/>
            <a:chExt cx="1648892" cy="513342"/>
          </a:xfrm>
        </p:grpSpPr>
        <p:sp>
          <p:nvSpPr>
            <p:cNvPr id="11" name="矢印: 五方向 10">
              <a:extLst>
                <a:ext uri="{FF2B5EF4-FFF2-40B4-BE49-F238E27FC236}">
                  <a16:creationId xmlns:a16="http://schemas.microsoft.com/office/drawing/2014/main" id="{A92DF64B-A84A-3D59-7E4F-EBCF75D49B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485187" y="7190729"/>
              <a:ext cx="513342" cy="1648892"/>
            </a:xfrm>
            <a:prstGeom prst="homePlate">
              <a:avLst>
                <a:gd name="adj" fmla="val 21372"/>
              </a:avLst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bg1">
                  <a:lumMod val="50000"/>
                </a:schemeClr>
              </a:solidFill>
              <a:prstDash val="sysDot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126774"/>
                        <a:gd name="connsiteY0" fmla="*/ 0 h 287982"/>
                        <a:gd name="connsiteX1" fmla="*/ 680755 w 2126774"/>
                        <a:gd name="connsiteY1" fmla="*/ 0 h 287982"/>
                        <a:gd name="connsiteX2" fmla="*/ 1381339 w 2126774"/>
                        <a:gd name="connsiteY2" fmla="*/ 0 h 287982"/>
                        <a:gd name="connsiteX3" fmla="*/ 1982783 w 2126774"/>
                        <a:gd name="connsiteY3" fmla="*/ 0 h 287982"/>
                        <a:gd name="connsiteX4" fmla="*/ 2126774 w 2126774"/>
                        <a:gd name="connsiteY4" fmla="*/ 143991 h 287982"/>
                        <a:gd name="connsiteX5" fmla="*/ 1982783 w 2126774"/>
                        <a:gd name="connsiteY5" fmla="*/ 287982 h 287982"/>
                        <a:gd name="connsiteX6" fmla="*/ 1302028 w 2126774"/>
                        <a:gd name="connsiteY6" fmla="*/ 287982 h 287982"/>
                        <a:gd name="connsiteX7" fmla="*/ 680755 w 2126774"/>
                        <a:gd name="connsiteY7" fmla="*/ 287982 h 287982"/>
                        <a:gd name="connsiteX8" fmla="*/ 0 w 2126774"/>
                        <a:gd name="connsiteY8" fmla="*/ 287982 h 287982"/>
                        <a:gd name="connsiteX9" fmla="*/ 0 w 2126774"/>
                        <a:gd name="connsiteY9" fmla="*/ 0 h 2879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126774" h="287982" fill="none" extrusionOk="0">
                          <a:moveTo>
                            <a:pt x="0" y="0"/>
                          </a:moveTo>
                          <a:cubicBezTo>
                            <a:pt x="153985" y="14426"/>
                            <a:pt x="366193" y="22375"/>
                            <a:pt x="680755" y="0"/>
                          </a:cubicBezTo>
                          <a:cubicBezTo>
                            <a:pt x="995317" y="-22375"/>
                            <a:pt x="1226587" y="27100"/>
                            <a:pt x="1381339" y="0"/>
                          </a:cubicBezTo>
                          <a:cubicBezTo>
                            <a:pt x="1536091" y="-27100"/>
                            <a:pt x="1731953" y="22177"/>
                            <a:pt x="1982783" y="0"/>
                          </a:cubicBezTo>
                          <a:cubicBezTo>
                            <a:pt x="2022226" y="37102"/>
                            <a:pt x="2083425" y="88017"/>
                            <a:pt x="2126774" y="143991"/>
                          </a:cubicBezTo>
                          <a:cubicBezTo>
                            <a:pt x="2093446" y="179175"/>
                            <a:pt x="2033601" y="232586"/>
                            <a:pt x="1982783" y="287982"/>
                          </a:cubicBezTo>
                          <a:cubicBezTo>
                            <a:pt x="1727050" y="272662"/>
                            <a:pt x="1524840" y="310120"/>
                            <a:pt x="1302028" y="287982"/>
                          </a:cubicBezTo>
                          <a:cubicBezTo>
                            <a:pt x="1079217" y="265844"/>
                            <a:pt x="838470" y="293854"/>
                            <a:pt x="680755" y="287982"/>
                          </a:cubicBezTo>
                          <a:cubicBezTo>
                            <a:pt x="523040" y="282110"/>
                            <a:pt x="317037" y="265185"/>
                            <a:pt x="0" y="287982"/>
                          </a:cubicBezTo>
                          <a:cubicBezTo>
                            <a:pt x="13779" y="165919"/>
                            <a:pt x="-7919" y="72528"/>
                            <a:pt x="0" y="0"/>
                          </a:cubicBezTo>
                          <a:close/>
                        </a:path>
                        <a:path w="2126774" h="287982" stroke="0" extrusionOk="0">
                          <a:moveTo>
                            <a:pt x="0" y="0"/>
                          </a:moveTo>
                          <a:cubicBezTo>
                            <a:pt x="225668" y="11762"/>
                            <a:pt x="393528" y="-6328"/>
                            <a:pt x="641100" y="0"/>
                          </a:cubicBezTo>
                          <a:cubicBezTo>
                            <a:pt x="888672" y="6328"/>
                            <a:pt x="1083091" y="-22142"/>
                            <a:pt x="1242544" y="0"/>
                          </a:cubicBezTo>
                          <a:cubicBezTo>
                            <a:pt x="1401997" y="22142"/>
                            <a:pt x="1803015" y="-34717"/>
                            <a:pt x="1982783" y="0"/>
                          </a:cubicBezTo>
                          <a:cubicBezTo>
                            <a:pt x="2033089" y="63328"/>
                            <a:pt x="2088758" y="106200"/>
                            <a:pt x="2126774" y="143991"/>
                          </a:cubicBezTo>
                          <a:cubicBezTo>
                            <a:pt x="2070628" y="192524"/>
                            <a:pt x="2057592" y="223658"/>
                            <a:pt x="1982783" y="287982"/>
                          </a:cubicBezTo>
                          <a:cubicBezTo>
                            <a:pt x="1705257" y="298377"/>
                            <a:pt x="1478934" y="315796"/>
                            <a:pt x="1282200" y="287982"/>
                          </a:cubicBezTo>
                          <a:cubicBezTo>
                            <a:pt x="1085466" y="260168"/>
                            <a:pt x="879199" y="261057"/>
                            <a:pt x="581616" y="287982"/>
                          </a:cubicBezTo>
                          <a:cubicBezTo>
                            <a:pt x="284033" y="314907"/>
                            <a:pt x="285511" y="268738"/>
                            <a:pt x="0" y="287982"/>
                          </a:cubicBezTo>
                          <a:cubicBezTo>
                            <a:pt x="-8238" y="144584"/>
                            <a:pt x="5685" y="7545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38B90BC0-AB5A-5556-9D77-CB92B6370E8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92" y="7798014"/>
              <a:ext cx="759544" cy="35533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r>
                <a:rPr kumimoji="1" lang="ja-JP" altLang="en-US" sz="1050" b="1" u="dotted" spc="3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上記に関する</a:t>
              </a:r>
              <a:endParaRPr kumimoji="1" lang="en-US" altLang="ja-JP" sz="1050" b="1" u="dotted" spc="3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r>
                <a:rPr kumimoji="1" lang="ja-JP" altLang="en-US" sz="1050" b="1" u="dotted" spc="3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お問い合わせは</a:t>
              </a:r>
              <a:endParaRPr kumimoji="1" lang="en-US" altLang="ja-JP" sz="1050" b="1" u="dotted" spc="3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endParaRPr>
            </a:p>
            <a:p>
              <a:r>
                <a:rPr kumimoji="1" lang="ja-JP" altLang="en-US" sz="1050" b="1" u="dotted" spc="300" dirty="0">
                  <a:solidFill>
                    <a:schemeClr val="tx1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こちらまで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7C28DD2-F6D2-90BE-1EC9-A78AC4F2BAC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00270" y="7677581"/>
            <a:ext cx="1023481" cy="835386"/>
            <a:chOff x="6873308" y="7582943"/>
            <a:chExt cx="1023481" cy="835386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7C07380-3EE3-6C7E-EAFD-663BCCB801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468" y="7582943"/>
              <a:ext cx="666857" cy="621962"/>
            </a:xfrm>
            <a:prstGeom prst="rect">
              <a:avLst/>
            </a:prstGeom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A3AFDA7-EA56-6521-189F-0B4083A90A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3308" y="8233663"/>
              <a:ext cx="102348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いっぱきょうキャラクター</a:t>
              </a:r>
              <a:endParaRPr kumimoji="1" lang="en-US" altLang="ja-JP" sz="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きれーたん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E12CB2D-3BED-675B-52AA-5B2E69F42BA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603828" y="7605913"/>
            <a:ext cx="1263184" cy="894659"/>
            <a:chOff x="7340125" y="6807686"/>
            <a:chExt cx="1469860" cy="1064274"/>
          </a:xfrm>
        </p:grpSpPr>
        <p:pic>
          <p:nvPicPr>
            <p:cNvPr id="18" name="図 17" descr="モニター, 座る, ストリート, バス が含まれている画像&#10;&#10;自動的に生成された説明">
              <a:extLst>
                <a:ext uri="{FF2B5EF4-FFF2-40B4-BE49-F238E27FC236}">
                  <a16:creationId xmlns:a16="http://schemas.microsoft.com/office/drawing/2014/main" id="{3A16282F-9CBB-8AC8-BA65-AB4E47A35BB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46" b="9620"/>
            <a:stretch/>
          </p:blipFill>
          <p:spPr>
            <a:xfrm rot="553783">
              <a:off x="7340125" y="7342681"/>
              <a:ext cx="918049" cy="529279"/>
            </a:xfrm>
            <a:prstGeom prst="rect">
              <a:avLst/>
            </a:prstGeom>
          </p:spPr>
        </p:pic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907A8216-2C33-1AC1-750C-B06258DF755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 rot="525418">
              <a:off x="7637036" y="6807686"/>
              <a:ext cx="1172949" cy="727437"/>
              <a:chOff x="-3031815" y="5494249"/>
              <a:chExt cx="1172949" cy="727437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2F065AA5-45F4-46B8-E6DB-4C2659752C4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 rot="1156084">
                <a:off x="-3031815" y="5494249"/>
                <a:ext cx="1172949" cy="727437"/>
                <a:chOff x="2367432" y="5780336"/>
                <a:chExt cx="1282516" cy="997947"/>
              </a:xfrm>
            </p:grpSpPr>
            <p:pic>
              <p:nvPicPr>
                <p:cNvPr id="22" name="図 21">
                  <a:extLst>
                    <a:ext uri="{FF2B5EF4-FFF2-40B4-BE49-F238E27FC236}">
                      <a16:creationId xmlns:a16="http://schemas.microsoft.com/office/drawing/2014/main" id="{1FE7A512-93E2-7761-7E19-6F6548CE64E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0408">
                  <a:off x="2367432" y="5835287"/>
                  <a:ext cx="1282516" cy="942996"/>
                </a:xfrm>
                <a:prstGeom prst="rect">
                  <a:avLst/>
                </a:prstGeom>
              </p:spPr>
            </p:pic>
            <p:grpSp>
              <p:nvGrpSpPr>
                <p:cNvPr id="24" name="グループ化 23">
                  <a:extLst>
                    <a:ext uri="{FF2B5EF4-FFF2-40B4-BE49-F238E27FC236}">
                      <a16:creationId xmlns:a16="http://schemas.microsoft.com/office/drawing/2014/main" id="{E7CCBF69-CA52-E460-1792-3CF236F36A16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2405616" y="5780336"/>
                  <a:ext cx="1215382" cy="959442"/>
                  <a:chOff x="2405616" y="5780336"/>
                  <a:chExt cx="1215382" cy="959442"/>
                </a:xfrm>
              </p:grpSpPr>
              <p:sp>
                <p:nvSpPr>
                  <p:cNvPr id="25" name="楕円 24">
                    <a:extLst>
                      <a:ext uri="{FF2B5EF4-FFF2-40B4-BE49-F238E27FC236}">
                        <a16:creationId xmlns:a16="http://schemas.microsoft.com/office/drawing/2014/main" id="{FEAE8B6B-ADBE-AA1D-3C63-6AB1F38752E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 rot="20203929">
                    <a:off x="2405616" y="5780336"/>
                    <a:ext cx="1215382" cy="788383"/>
                  </a:xfrm>
                  <a:custGeom>
                    <a:avLst/>
                    <a:gdLst>
                      <a:gd name="csX0" fmla="*/ 0 w 1215382"/>
                      <a:gd name="csY0" fmla="*/ 394192 h 788383"/>
                      <a:gd name="csX1" fmla="*/ 607691 w 1215382"/>
                      <a:gd name="csY1" fmla="*/ 0 h 788383"/>
                      <a:gd name="csX2" fmla="*/ 1215382 w 1215382"/>
                      <a:gd name="csY2" fmla="*/ 394192 h 788383"/>
                      <a:gd name="csX3" fmla="*/ 607691 w 1215382"/>
                      <a:gd name="csY3" fmla="*/ 788384 h 788383"/>
                      <a:gd name="csX4" fmla="*/ 0 w 1215382"/>
                      <a:gd name="csY4" fmla="*/ 394192 h 788383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215382" h="788383" extrusionOk="0">
                        <a:moveTo>
                          <a:pt x="0" y="394192"/>
                        </a:moveTo>
                        <a:cubicBezTo>
                          <a:pt x="-27470" y="159542"/>
                          <a:pt x="231594" y="15192"/>
                          <a:pt x="607691" y="0"/>
                        </a:cubicBezTo>
                        <a:cubicBezTo>
                          <a:pt x="980086" y="7742"/>
                          <a:pt x="1209713" y="176666"/>
                          <a:pt x="1215382" y="394192"/>
                        </a:cubicBezTo>
                        <a:cubicBezTo>
                          <a:pt x="1173804" y="652501"/>
                          <a:pt x="941346" y="799235"/>
                          <a:pt x="607691" y="788384"/>
                        </a:cubicBezTo>
                        <a:cubicBezTo>
                          <a:pt x="237350" y="769386"/>
                          <a:pt x="28987" y="625748"/>
                          <a:pt x="0" y="394192"/>
                        </a:cubicBezTo>
                        <a:close/>
                      </a:path>
                    </a:pathLst>
                  </a:custGeom>
                  <a:noFill/>
                  <a:ln w="635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lgDash"/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ellipse">
                            <a:avLst/>
                          </a:prstGeom>
                          <ask:type>
                            <ask:lineSketchFreehand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円弧 25">
                    <a:extLst>
                      <a:ext uri="{FF2B5EF4-FFF2-40B4-BE49-F238E27FC236}">
                        <a16:creationId xmlns:a16="http://schemas.microsoft.com/office/drawing/2014/main" id="{EA856066-7FEE-B270-45A0-F01169BC50C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 rot="1505943">
                    <a:off x="2892565" y="6484504"/>
                    <a:ext cx="111125" cy="255274"/>
                  </a:xfrm>
                  <a:prstGeom prst="arc">
                    <a:avLst>
                      <a:gd name="adj1" fmla="val 17201813"/>
                      <a:gd name="adj2" fmla="val 4045414"/>
                    </a:avLst>
                  </a:prstGeom>
                  <a:ln w="635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D85020-DF8E-6FB5-EE3E-CDD7AAD57B6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21285484">
                <a:off x="-2880032" y="5593906"/>
                <a:ext cx="915156" cy="3661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r>
                  <a:rPr kumimoji="1" lang="ja-JP" altLang="en-US" sz="1000" dirty="0">
                    <a:latin typeface="kawaii手書き文字" panose="02000600000000000000" pitchFamily="2" charset="-128"/>
                    <a:ea typeface="kawaii手書き文字" panose="02000600000000000000" pitchFamily="2" charset="-128"/>
                  </a:rPr>
                  <a:t>許可業者なら</a:t>
                </a:r>
                <a:endParaRPr kumimoji="1" lang="en-US" altLang="ja-JP" sz="1000" dirty="0">
                  <a:latin typeface="kawaii手書き文字" panose="02000600000000000000" pitchFamily="2" charset="-128"/>
                  <a:ea typeface="kawaii手書き文字" panose="02000600000000000000" pitchFamily="2" charset="-128"/>
                </a:endParaRPr>
              </a:p>
              <a:p>
                <a:r>
                  <a:rPr kumimoji="1" lang="ja-JP" altLang="en-US" sz="1000" dirty="0">
                    <a:latin typeface="kawaii手書き文字" panose="02000600000000000000" pitchFamily="2" charset="-128"/>
                    <a:ea typeface="kawaii手書き文字" panose="02000600000000000000" pitchFamily="2" charset="-128"/>
                  </a:rPr>
                  <a:t>安全♪安心☆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793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4892</TotalTime>
  <Words>122</Words>
  <Application>Microsoft Office PowerPoint</Application>
  <PresentationFormat>A4 210 x 297 mm</PresentationFormat>
  <Paragraphs>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HG丸ｺﾞｼｯｸM-PRO</vt:lpstr>
      <vt:lpstr>kawaii手書き文字</vt:lpstr>
      <vt:lpstr>UD デジタル 教科書体 NK-R</vt:lpstr>
      <vt:lpstr>UD デジタル 教科書体 NP-B</vt:lpstr>
      <vt:lpstr>游ゴシック</vt:lpstr>
      <vt:lpstr>游明朝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礒野　美津子</dc:creator>
  <cp:lastModifiedBy>協会 大阪市一般廃棄物適正処理</cp:lastModifiedBy>
  <cp:revision>496</cp:revision>
  <cp:lastPrinted>2025-11-26T05:59:19Z</cp:lastPrinted>
  <dcterms:created xsi:type="dcterms:W3CDTF">2024-02-27T06:03:53Z</dcterms:created>
  <dcterms:modified xsi:type="dcterms:W3CDTF">2025-12-09T02:10:31Z</dcterms:modified>
</cp:coreProperties>
</file>