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7" r:id="rId2"/>
    <p:sldId id="274" r:id="rId3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2D"/>
    <a:srgbClr val="FEFE39"/>
    <a:srgbClr val="FFFFFF"/>
    <a:srgbClr val="2D5D97"/>
    <a:srgbClr val="366DAE"/>
    <a:srgbClr val="CFF0F1"/>
    <a:srgbClr val="3064A2"/>
    <a:srgbClr val="271203"/>
    <a:srgbClr val="356FB4"/>
    <a:srgbClr val="2F9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6242" autoAdjust="0"/>
  </p:normalViewPr>
  <p:slideViewPr>
    <p:cSldViewPr snapToGrid="0">
      <p:cViewPr varScale="1">
        <p:scale>
          <a:sx n="72" d="100"/>
          <a:sy n="72" d="100"/>
        </p:scale>
        <p:origin x="307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3076977" cy="513789"/>
          </a:xfrm>
          <a:prstGeom prst="rect">
            <a:avLst/>
          </a:prstGeom>
        </p:spPr>
        <p:txBody>
          <a:bodyPr vert="horz" lIns="95339" tIns="47670" rIns="95339" bIns="4767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339" tIns="47670" rIns="95339" bIns="47670" rtlCol="0"/>
          <a:lstStyle>
            <a:lvl1pPr algn="r">
              <a:defRPr sz="1300"/>
            </a:lvl1pPr>
          </a:lstStyle>
          <a:p>
            <a:fld id="{747E1766-A96A-4E4A-B5EF-DC39970A0EAB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39" tIns="47670" rIns="95339" bIns="476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37" y="4925460"/>
            <a:ext cx="5680444" cy="4029621"/>
          </a:xfrm>
          <a:prstGeom prst="rect">
            <a:avLst/>
          </a:prstGeom>
        </p:spPr>
        <p:txBody>
          <a:bodyPr vert="horz" lIns="95339" tIns="47670" rIns="95339" bIns="476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1" y="9720827"/>
            <a:ext cx="3076977" cy="513789"/>
          </a:xfrm>
          <a:prstGeom prst="rect">
            <a:avLst/>
          </a:prstGeom>
        </p:spPr>
        <p:txBody>
          <a:bodyPr vert="horz" lIns="95339" tIns="47670" rIns="95339" bIns="4767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20827"/>
            <a:ext cx="3076976" cy="513789"/>
          </a:xfrm>
          <a:prstGeom prst="rect">
            <a:avLst/>
          </a:prstGeom>
        </p:spPr>
        <p:txBody>
          <a:bodyPr vert="horz" lIns="95339" tIns="47670" rIns="95339" bIns="47670" rtlCol="0" anchor="b"/>
          <a:lstStyle>
            <a:lvl1pPr algn="r">
              <a:defRPr sz="1300"/>
            </a:lvl1pPr>
          </a:lstStyle>
          <a:p>
            <a:fld id="{0777E007-3F2D-4ABA-8276-E56675AED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77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50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9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69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3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81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2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56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A8B1-924E-4592-ACD3-4EF6398E6FA7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0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26D0C-26FD-BC80-6331-D69FD9F1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9BA62DF-0FB8-B883-FBDB-F07E1F3CCA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6858001" cy="909638"/>
          </a:xfrm>
          <a:prstGeom prst="rect">
            <a:avLst/>
          </a:prstGeom>
          <a:gradFill>
            <a:gsLst>
              <a:gs pos="72000">
                <a:srgbClr val="7CA75F"/>
              </a:gs>
              <a:gs pos="1000">
                <a:schemeClr val="accent6">
                  <a:lumMod val="75000"/>
                </a:schemeClr>
              </a:gs>
              <a:gs pos="8000">
                <a:srgbClr val="64914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144000" rtlCol="0" anchor="ctr" anchorCtr="0"/>
          <a:lstStyle/>
          <a:p>
            <a:pPr indent="-169200">
              <a:lnSpc>
                <a:spcPts val="3000"/>
              </a:lnSpc>
            </a:pPr>
            <a:r>
              <a:rPr kumimoji="1" lang="ja-JP" altLang="en-US" sz="1900" spc="3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ごみ収集“労働”に必要な料金は   </a:t>
            </a:r>
            <a:endParaRPr kumimoji="1" lang="en-US" altLang="ja-JP" sz="1900" spc="3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indent="-169200">
              <a:lnSpc>
                <a:spcPts val="2500"/>
              </a:lnSpc>
              <a:spcBef>
                <a:spcPts val="600"/>
              </a:spcBef>
            </a:pPr>
            <a:r>
              <a:rPr kumimoji="1" lang="ja-JP" altLang="en-US" sz="1900" spc="3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</a:t>
            </a:r>
            <a:r>
              <a:rPr kumimoji="1" lang="ja-JP" altLang="en-US" sz="1900" spc="3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街きれいな安心生活のため</a:t>
            </a:r>
            <a:endParaRPr kumimoji="1" lang="en-US" altLang="ja-JP" sz="1900" spc="3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CA1C08-6959-D24D-7B5C-A178FEFD97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4317" y="74377"/>
            <a:ext cx="787834" cy="503432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ja-JP" sz="800" b="1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2026.04</a:t>
            </a:r>
          </a:p>
          <a:p>
            <a:pPr algn="r"/>
            <a:r>
              <a:rPr kumimoji="1" lang="en-US" altLang="ja-JP" sz="1600" b="1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Vol.</a:t>
            </a:r>
            <a:r>
              <a:rPr kumimoji="1" lang="en-US" altLang="ja-JP" sz="2400" b="1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</a:p>
          <a:p>
            <a:pPr algn="r"/>
            <a:endParaRPr kumimoji="1" lang="en-US" altLang="ja-JP" sz="2400" b="1" dirty="0">
              <a:uFill>
                <a:solidFill>
                  <a:srgbClr val="CB340B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endParaRPr kumimoji="1" lang="en-US" altLang="ja-JP" sz="1600" b="1" dirty="0">
              <a:highlight>
                <a:srgbClr val="FFFF00"/>
              </a:highlight>
              <a:uFill>
                <a:solidFill>
                  <a:srgbClr val="CB340B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2F28C1-A932-F023-5888-00C2200EFD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09" y="286353"/>
            <a:ext cx="741253" cy="62328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01FE94-BD5F-94E8-45C8-829EBFA857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72781" y="471988"/>
            <a:ext cx="314326" cy="16401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ts val="1000"/>
              </a:lnSpc>
            </a:pPr>
            <a:r>
              <a:rPr kumimoji="1" lang="ja-JP" altLang="en-US" sz="800" b="1" spc="300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まち</a:t>
            </a:r>
            <a:endParaRPr kumimoji="1" lang="en-US" altLang="ja-JP" sz="1600" b="1" spc="300" dirty="0">
              <a:highlight>
                <a:srgbClr val="FFFF00"/>
              </a:highlight>
              <a:uFill>
                <a:solidFill>
                  <a:srgbClr val="CB340B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481E641-C5A2-8611-B462-9CAAF02934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6"/>
          <a:stretch>
            <a:fillRect/>
          </a:stretch>
        </p:blipFill>
        <p:spPr>
          <a:xfrm>
            <a:off x="298802" y="1049797"/>
            <a:ext cx="6260393" cy="88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EB45E-9850-7785-DD51-4BF122C2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2303274-FFDB-E488-F160-18070C679E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884886"/>
            <a:ext cx="6873308" cy="1024808"/>
            <a:chOff x="-15308" y="8467423"/>
            <a:chExt cx="6873308" cy="1024808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D515EA2-C205-4B14-3188-21FA8D2C62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5308" y="8467423"/>
              <a:ext cx="6873308" cy="1024808"/>
            </a:xfrm>
            <a:prstGeom prst="roundRect">
              <a:avLst>
                <a:gd name="adj" fmla="val 0"/>
              </a:avLst>
            </a:prstGeom>
            <a:solidFill>
              <a:srgbClr val="8C8C8C"/>
            </a:solidFill>
            <a:ln w="12700">
              <a:noFill/>
              <a:prstDash val="sysDash"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kumimoji="1" lang="ja-JP" altLang="en-US" sz="12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発行：  </a:t>
              </a:r>
              <a:r>
                <a:rPr kumimoji="1" lang="ja-JP" altLang="en-US" sz="1600" spc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一般社団法人 大阪市</a:t>
              </a:r>
              <a:r>
                <a:rPr kumimoji="1" lang="ja-JP" altLang="en-US" b="1" spc="300" dirty="0">
                  <a:solidFill>
                    <a:srgbClr val="FFC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</a:t>
              </a:r>
              <a:r>
                <a:rPr kumimoji="1" lang="ja-JP" altLang="en-US" sz="1600" spc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般</a:t>
              </a:r>
              <a:r>
                <a:rPr kumimoji="1" lang="ja-JP" altLang="en-US" b="1" spc="300" dirty="0">
                  <a:solidFill>
                    <a:srgbClr val="FFC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廃</a:t>
              </a:r>
              <a:r>
                <a:rPr kumimoji="1" lang="ja-JP" altLang="en-US" sz="1600" spc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棄物適正処理</a:t>
              </a:r>
              <a:r>
                <a:rPr kumimoji="1" lang="ja-JP" altLang="en-US" b="1" spc="300" dirty="0">
                  <a:solidFill>
                    <a:srgbClr val="FFC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協</a:t>
              </a:r>
              <a:r>
                <a:rPr kumimoji="1" lang="ja-JP" altLang="en-US" sz="1600" spc="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</a:t>
              </a:r>
              <a:endParaRPr kumimoji="1" lang="en-US" altLang="ja-JP" sz="1750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200"/>
                </a:spcAft>
              </a:pPr>
              <a:r>
                <a:rPr kumimoji="1" lang="ja-JP" altLang="en-US" sz="2800" dirty="0"/>
                <a:t>         ☏ </a:t>
              </a:r>
              <a:r>
                <a:rPr kumimoji="1" lang="en-US" altLang="ja-JP" sz="2800" spc="300" dirty="0"/>
                <a:t>06-6648-5311</a:t>
              </a:r>
              <a:r>
                <a:rPr kumimoji="1" lang="ja-JP" altLang="en-US" sz="2800" dirty="0"/>
                <a:t>  </a:t>
              </a:r>
              <a:endPara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dist">
                <a:lnSpc>
                  <a:spcPts val="14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「いっぱいきょう」は </a:t>
              </a:r>
              <a:r>
                <a:rPr kumimoji="1" lang="ja-JP" altLang="en-US" sz="1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大阪市</a:t>
              </a:r>
              <a:r>
                <a: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一般廃棄物収集運搬業</a:t>
              </a:r>
              <a:r>
                <a:rPr kumimoji="1" lang="ja-JP" altLang="en-US" sz="1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許可業者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で構成する団体です</a:t>
              </a:r>
              <a:r>
                <a:rPr kumimoji="1" lang="en-US" altLang="ja-JP" sz="1000" dirty="0">
                  <a:solidFill>
                    <a:srgbClr val="8C8C8C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..</a:t>
              </a:r>
              <a:endParaRPr kumimoji="1" lang="ja-JP" altLang="en-US" sz="1100" dirty="0">
                <a:solidFill>
                  <a:srgbClr val="8C8C8C"/>
                </a:solidFill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89B2D90-75CF-4F0F-DD37-6F3393149A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68353" y="8742846"/>
              <a:ext cx="1552113" cy="453725"/>
            </a:xfrm>
            <a:prstGeom prst="roundRect">
              <a:avLst>
                <a:gd name="adj" fmla="val 0"/>
              </a:avLst>
            </a:prstGeom>
            <a:solidFill>
              <a:srgbClr val="8C8C8C"/>
            </a:solidFill>
            <a:ln w="12700">
              <a:noFill/>
              <a:prstDash val="sysDash"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800"/>
                </a:lnSpc>
              </a:pPr>
              <a:r>
                <a: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kumimoji="1"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通称 いっぱいきょう</a:t>
              </a:r>
              <a:r>
                <a: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</a:p>
            <a:p>
              <a:pPr>
                <a:lnSpc>
                  <a:spcPts val="1800"/>
                </a:lnSpc>
              </a:pPr>
              <a:r>
                <a:rPr kumimoji="1"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HP</a:t>
              </a:r>
              <a:r>
                <a:rPr kumimoji="1"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はこちら➔　</a:t>
              </a:r>
              <a:endParaRPr kumimoji="1" lang="ja-JP" altLang="en-US" sz="1200" dirty="0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0735201-07C6-47BD-812C-CF434D7191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6902" y="8528247"/>
              <a:ext cx="620564" cy="668324"/>
            </a:xfrm>
            <a:prstGeom prst="rect">
              <a:avLst/>
            </a:prstGeom>
          </p:spPr>
        </p:pic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5F4EA5E-51ED-AD7A-7A0E-2FB66CA8D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526694"/>
            <a:ext cx="6873308" cy="35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180000" rIns="0" bIns="108000" rtlCol="0" anchor="ctr" anchorCtr="0"/>
          <a:lstStyle/>
          <a:p>
            <a:pPr marL="0" lvl="1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大阪市許可　　　　　　　　 　　　</a:t>
            </a:r>
            <a:r>
              <a:rPr kumimoji="1" lang="ja-JP" altLang="en-US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☏</a:t>
            </a:r>
            <a:r>
              <a:rPr kumimoji="1" lang="en-US" altLang="ja-JP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06-</a:t>
            </a:r>
            <a:endParaRPr kumimoji="1" lang="en-US" altLang="ja-JP" spc="-150" dirty="0">
              <a:solidFill>
                <a:schemeClr val="accent6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D336F3-D71F-879D-8AAE-E8D9B1DEB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720"/>
          <a:stretch>
            <a:fillRect/>
          </a:stretch>
        </p:blipFill>
        <p:spPr>
          <a:xfrm>
            <a:off x="444787" y="127229"/>
            <a:ext cx="5968426" cy="83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5704</TotalTime>
  <Words>73</Words>
  <Application>Microsoft Office PowerPoint</Application>
  <PresentationFormat>A4 210 x 297 mm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礒野　美津子</dc:creator>
  <cp:lastModifiedBy>協会 大阪市一般廃棄物適正処理</cp:lastModifiedBy>
  <cp:revision>537</cp:revision>
  <cp:lastPrinted>2026-03-31T06:04:11Z</cp:lastPrinted>
  <dcterms:created xsi:type="dcterms:W3CDTF">2024-02-27T06:03:53Z</dcterms:created>
  <dcterms:modified xsi:type="dcterms:W3CDTF">2026-03-31T06:04:46Z</dcterms:modified>
</cp:coreProperties>
</file>